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4"/>
  </p:notesMasterIdLst>
  <p:handoutMasterIdLst>
    <p:handoutMasterId r:id="rId25"/>
  </p:handoutMasterIdLst>
  <p:sldIdLst>
    <p:sldId id="547" r:id="rId2"/>
    <p:sldId id="550" r:id="rId3"/>
    <p:sldId id="558" r:id="rId4"/>
    <p:sldId id="784" r:id="rId5"/>
    <p:sldId id="794" r:id="rId6"/>
    <p:sldId id="795" r:id="rId7"/>
    <p:sldId id="796" r:id="rId8"/>
    <p:sldId id="797" r:id="rId9"/>
    <p:sldId id="798" r:id="rId10"/>
    <p:sldId id="793" r:id="rId11"/>
    <p:sldId id="785" r:id="rId12"/>
    <p:sldId id="799" r:id="rId13"/>
    <p:sldId id="786" r:id="rId14"/>
    <p:sldId id="800" r:id="rId15"/>
    <p:sldId id="801" r:id="rId16"/>
    <p:sldId id="802" r:id="rId17"/>
    <p:sldId id="791" r:id="rId18"/>
    <p:sldId id="792" r:id="rId19"/>
    <p:sldId id="562" r:id="rId20"/>
    <p:sldId id="554" r:id="rId21"/>
    <p:sldId id="552" r:id="rId22"/>
    <p:sldId id="553" r:id="rId23"/>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88" d="100"/>
          <a:sy n="88" d="100"/>
        </p:scale>
        <p:origin x="-366" y="-96"/>
      </p:cViewPr>
      <p:guideLst>
        <p:guide orient="horz" pos="2160"/>
        <p:guide pos="2880"/>
      </p:guideLst>
    </p:cSldViewPr>
  </p:slideViewPr>
  <p:notesTextViewPr>
    <p:cViewPr>
      <p:scale>
        <a:sx n="100" d="100"/>
        <a:sy n="100" d="100"/>
      </p:scale>
      <p:origin x="0" y="0"/>
    </p:cViewPr>
  </p:notesTextViewPr>
  <p:notesViewPr>
    <p:cSldViewPr>
      <p:cViewPr varScale="1">
        <p:scale>
          <a:sx n="115" d="100"/>
          <a:sy n="115" d="100"/>
        </p:scale>
        <p:origin x="-2400" y="-10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dirty="0">
              <a:solidFill>
                <a:schemeClr val="tx1">
                  <a:lumMod val="50000"/>
                  <a:lumOff val="50000"/>
                </a:schemeClr>
              </a:solidFill>
              <a:latin typeface="Georgia" panose="02040502050405020303" pitchFamily="18" charset="0"/>
            </a:endParaRPr>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solidFill>
                  <a:schemeClr val="tx1">
                    <a:lumMod val="50000"/>
                    <a:lumOff val="50000"/>
                  </a:schemeClr>
                </a:solidFill>
                <a:latin typeface="Georgia" panose="02040502050405020303" pitchFamily="18" charset="0"/>
              </a:rPr>
              <a:t>02/12/2018</a:t>
            </a:fld>
            <a:endParaRPr lang="en-CA">
              <a:solidFill>
                <a:schemeClr val="tx1">
                  <a:lumMod val="50000"/>
                  <a:lumOff val="50000"/>
                </a:schemeClr>
              </a:solidFill>
              <a:latin typeface="Georgia" panose="02040502050405020303" pitchFamily="18" charset="0"/>
            </a:endParaRPr>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solidFill>
                <a:schemeClr val="tx1">
                  <a:lumMod val="50000"/>
                  <a:lumOff val="50000"/>
                </a:schemeClr>
              </a:solidFill>
              <a:latin typeface="Georgia" panose="02040502050405020303" pitchFamily="18" charset="0"/>
            </a:endParaRPr>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solidFill>
                  <a:schemeClr val="tx1">
                    <a:lumMod val="50000"/>
                    <a:lumOff val="50000"/>
                  </a:schemeClr>
                </a:solidFill>
                <a:latin typeface="Georgia" panose="02040502050405020303" pitchFamily="18" charset="0"/>
              </a:rPr>
              <a:t>‹#›</a:t>
            </a:fld>
            <a:endParaRPr lang="en-CA">
              <a:solidFill>
                <a:schemeClr val="tx1">
                  <a:lumMod val="50000"/>
                  <a:lumOff val="50000"/>
                </a:schemeClr>
              </a:solidFill>
              <a:latin typeface="Georgia" panose="02040502050405020303" pitchFamily="18" charset="0"/>
            </a:endParaRPr>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12/2/2018</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endParaRPr lang="en-US" sz="1100" b="0" kern="0" dirty="0" smtClean="0">
              <a:solidFill>
                <a:srgbClr val="FFFFFF"/>
              </a:solidFill>
              <a:latin typeface="Georgia" panose="02040502050405020303" pitchFamily="18" charset="0"/>
              <a:ea typeface="ＭＳ Ｐゴシック" charset="-128"/>
              <a:cs typeface="Arial" pitchFamily="34" charset="0"/>
            </a:endParaRPr>
          </a:p>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by  Douglas </a:t>
            </a:r>
            <a:r>
              <a:rPr lang="en-CA" sz="850" dirty="0">
                <a:solidFill>
                  <a:srgbClr val="FFFFFF"/>
                </a:solidFill>
                <a:latin typeface="Georgia" panose="02040502050405020303" pitchFamily="18" charset="0"/>
                <a:ea typeface="ＭＳ Ｐゴシック" charset="-128"/>
              </a:rPr>
              <a:t>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Throwing exceptions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Throwing exceptions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Exceptions</a:t>
            </a:r>
            <a:endParaRPr lang="en-CA" dirty="0"/>
          </a:p>
        </p:txBody>
      </p:sp>
      <p:sp>
        <p:nvSpPr>
          <p:cNvPr id="3" name="Content Placeholder 2"/>
          <p:cNvSpPr>
            <a:spLocks noGrp="1"/>
          </p:cNvSpPr>
          <p:nvPr>
            <p:ph idx="1"/>
          </p:nvPr>
        </p:nvSpPr>
        <p:spPr>
          <a:xfrm>
            <a:off x="457200" y="1600200"/>
            <a:ext cx="8435280" cy="4525963"/>
          </a:xfrm>
        </p:spPr>
        <p:txBody>
          <a:bodyPr/>
          <a:lstStyle/>
          <a:p>
            <a:r>
              <a:rPr lang="en-CA" dirty="0" smtClean="0"/>
              <a:t>We can use this exception:</a:t>
            </a:r>
          </a:p>
          <a:p>
            <a:pPr marL="1028700" lvl="2" indent="0">
              <a:buNone/>
            </a:pPr>
            <a:r>
              <a:rPr lang="en-CA" sz="1200" dirty="0">
                <a:latin typeface="Consolas" panose="020B0609020204030204" pitchFamily="49" charset="0"/>
                <a:cs typeface="Consolas" panose="020B0609020204030204" pitchFamily="49" charset="0"/>
              </a:rPr>
              <a:t>#include &lt;iostream&gt;</a:t>
            </a:r>
          </a:p>
          <a:p>
            <a:pPr marL="1028700" lvl="2" indent="0">
              <a:buNone/>
            </a:pPr>
            <a:r>
              <a:rPr lang="en-CA" sz="1200" dirty="0" smtClean="0">
                <a:latin typeface="Consolas" panose="020B0609020204030204" pitchFamily="49" charset="0"/>
                <a:cs typeface="Consolas" panose="020B0609020204030204" pitchFamily="49" charset="0"/>
              </a:rPr>
              <a:t>#include &lt;</a:t>
            </a:r>
            <a:r>
              <a:rPr lang="en-CA" sz="1200" dirty="0" err="1" smtClean="0">
                <a:latin typeface="Consolas" panose="020B0609020204030204" pitchFamily="49" charset="0"/>
                <a:cs typeface="Consolas" panose="020B0609020204030204" pitchFamily="49" charset="0"/>
              </a:rPr>
              <a:t>stdexcept</a:t>
            </a:r>
            <a:r>
              <a:rPr lang="en-CA" sz="1200" dirty="0" smtClean="0">
                <a:latin typeface="Consolas" panose="020B0609020204030204" pitchFamily="49" charset="0"/>
                <a:cs typeface="Consolas" panose="020B0609020204030204" pitchFamily="49" charset="0"/>
              </a:rPr>
              <a:t>&gt;</a:t>
            </a:r>
          </a:p>
          <a:p>
            <a:pPr marL="1028700" lvl="2" indent="0">
              <a:buNone/>
            </a:pPr>
            <a:r>
              <a:rPr lang="en-CA" sz="1200" dirty="0" smtClean="0">
                <a:latin typeface="Consolas" panose="020B0609020204030204" pitchFamily="49" charset="0"/>
                <a:cs typeface="Consolas" panose="020B0609020204030204" pitchFamily="49" charset="0"/>
              </a:rPr>
              <a:t>int </a:t>
            </a:r>
            <a:r>
              <a:rPr lang="en-CA" sz="1200" dirty="0">
                <a:latin typeface="Consolas" panose="020B0609020204030204" pitchFamily="49" charset="0"/>
                <a:cs typeface="Consolas" panose="020B0609020204030204" pitchFamily="49" charset="0"/>
              </a:rPr>
              <a:t>f( int n );</a:t>
            </a:r>
          </a:p>
          <a:p>
            <a:pPr marL="1028700" lvl="2" indent="0">
              <a:buNone/>
            </a:pPr>
            <a:r>
              <a:rPr lang="en-CA" sz="1200" dirty="0">
                <a:latin typeface="Consolas" panose="020B0609020204030204" pitchFamily="49" charset="0"/>
                <a:cs typeface="Consolas" panose="020B0609020204030204" pitchFamily="49" charset="0"/>
              </a:rPr>
              <a:t>int main();</a:t>
            </a:r>
          </a:p>
          <a:p>
            <a:pPr marL="1028700" lvl="2" indent="0">
              <a:buNone/>
            </a:pPr>
            <a:endParaRPr lang="en-CA" sz="1200" dirty="0">
              <a:latin typeface="Consolas" panose="020B0609020204030204" pitchFamily="49" charset="0"/>
              <a:cs typeface="Consolas" panose="020B0609020204030204" pitchFamily="49" charset="0"/>
            </a:endParaRPr>
          </a:p>
          <a:p>
            <a:pPr marL="1028700" lvl="2" indent="0">
              <a:buNone/>
            </a:pPr>
            <a:r>
              <a:rPr lang="en-CA" sz="1200" dirty="0">
                <a:latin typeface="Consolas" panose="020B0609020204030204" pitchFamily="49" charset="0"/>
                <a:cs typeface="Consolas" panose="020B0609020204030204" pitchFamily="49" charset="0"/>
              </a:rPr>
              <a:t>int f( int n ) {</a:t>
            </a:r>
          </a:p>
          <a:p>
            <a:pPr marL="1028700" lvl="2" indent="0">
              <a:buNone/>
            </a:pPr>
            <a:r>
              <a:rPr lang="en-CA" sz="1200" dirty="0">
                <a:latin typeface="Consolas" panose="020B0609020204030204" pitchFamily="49" charset="0"/>
                <a:cs typeface="Consolas" panose="020B0609020204030204" pitchFamily="49" charset="0"/>
              </a:rPr>
              <a:t>    if ( n == 0 ) {</a:t>
            </a:r>
          </a:p>
          <a:p>
            <a:pPr marL="1028700" lvl="2" indent="0">
              <a:buNone/>
            </a:pPr>
            <a:r>
              <a:rPr lang="en-CA" sz="1200" b="1" dirty="0">
                <a:solidFill>
                  <a:srgbClr val="FF0000"/>
                </a:solidFill>
                <a:latin typeface="Consolas" panose="020B0609020204030204" pitchFamily="49" charset="0"/>
                <a:cs typeface="Consolas" panose="020B0609020204030204" pitchFamily="49" charset="0"/>
              </a:rPr>
              <a:t>        throw </a:t>
            </a:r>
            <a:r>
              <a:rPr lang="en-CA" sz="1200" b="1" dirty="0" smtClean="0">
                <a:solidFill>
                  <a:srgbClr val="FF0000"/>
                </a:solidFill>
                <a:latin typeface="Consolas" panose="020B0609020204030204" pitchFamily="49" charset="0"/>
                <a:cs typeface="Consolas" panose="020B0609020204030204" pitchFamily="49" charset="0"/>
              </a:rPr>
              <a:t>std::</a:t>
            </a:r>
            <a:r>
              <a:rPr lang="en-CA" sz="1200" b="1" dirty="0" err="1" smtClean="0">
                <a:solidFill>
                  <a:srgbClr val="FF0000"/>
                </a:solidFill>
                <a:latin typeface="Consolas" panose="020B0609020204030204" pitchFamily="49" charset="0"/>
                <a:cs typeface="Consolas" panose="020B0609020204030204" pitchFamily="49" charset="0"/>
              </a:rPr>
              <a:t>domain_error</a:t>
            </a:r>
            <a:r>
              <a:rPr lang="en-CA" sz="1200" b="1" dirty="0" smtClean="0">
                <a:solidFill>
                  <a:srgbClr val="FF0000"/>
                </a:solidFill>
                <a:latin typeface="Consolas" panose="020B0609020204030204" pitchFamily="49" charset="0"/>
                <a:cs typeface="Consolas" panose="020B0609020204030204" pitchFamily="49" charset="0"/>
              </a:rPr>
              <a:t>( "division-by-zero error" );</a:t>
            </a:r>
            <a:endParaRPr lang="en-CA" sz="1200" b="1" dirty="0">
              <a:solidFill>
                <a:srgbClr val="FF0000"/>
              </a:solidFill>
              <a:latin typeface="Consolas" panose="020B0609020204030204" pitchFamily="49" charset="0"/>
              <a:cs typeface="Consolas" panose="020B0609020204030204" pitchFamily="49" charset="0"/>
            </a:endParaRPr>
          </a:p>
          <a:p>
            <a:pPr marL="1028700" lvl="2" indent="0">
              <a:buNone/>
            </a:pPr>
            <a:r>
              <a:rPr lang="en-CA" sz="1200" dirty="0">
                <a:latin typeface="Consolas" panose="020B0609020204030204" pitchFamily="49" charset="0"/>
                <a:cs typeface="Consolas" panose="020B0609020204030204" pitchFamily="49" charset="0"/>
              </a:rPr>
              <a:t>    }</a:t>
            </a:r>
          </a:p>
          <a:p>
            <a:pPr marL="1028700" lvl="2" indent="0">
              <a:buNone/>
            </a:pPr>
            <a:r>
              <a:rPr lang="en-CA" sz="1200" dirty="0">
                <a:latin typeface="Consolas" panose="020B0609020204030204" pitchFamily="49" charset="0"/>
                <a:cs typeface="Consolas" panose="020B0609020204030204" pitchFamily="49" charset="0"/>
              </a:rPr>
              <a:t>    return 1000000/n;</a:t>
            </a:r>
          </a:p>
          <a:p>
            <a:pPr marL="1028700" lvl="2" indent="0">
              <a:buNone/>
            </a:pPr>
            <a:r>
              <a:rPr lang="en-CA" sz="1200" dirty="0">
                <a:latin typeface="Consolas" panose="020B0609020204030204" pitchFamily="49" charset="0"/>
                <a:cs typeface="Consolas" panose="020B0609020204030204" pitchFamily="49" charset="0"/>
              </a:rPr>
              <a:t>}</a:t>
            </a:r>
          </a:p>
          <a:p>
            <a:pPr marL="1028700" lvl="2" indent="0">
              <a:buNone/>
            </a:pPr>
            <a:r>
              <a:rPr lang="en-CA" sz="1200" dirty="0" smtClean="0">
                <a:latin typeface="Consolas" panose="020B0609020204030204" pitchFamily="49" charset="0"/>
                <a:cs typeface="Consolas" panose="020B0609020204030204" pitchFamily="49" charset="0"/>
              </a:rPr>
              <a:t>int </a:t>
            </a:r>
            <a:r>
              <a:rPr lang="en-CA" sz="1200" dirty="0">
                <a:latin typeface="Consolas" panose="020B0609020204030204" pitchFamily="49" charset="0"/>
                <a:cs typeface="Consolas" panose="020B0609020204030204" pitchFamily="49" charset="0"/>
              </a:rPr>
              <a:t>main() {</a:t>
            </a:r>
          </a:p>
          <a:p>
            <a:pPr marL="1028700" lvl="2" indent="0">
              <a:buNone/>
            </a:pPr>
            <a:r>
              <a:rPr lang="en-CA" sz="1200" dirty="0">
                <a:latin typeface="Consolas" panose="020B0609020204030204" pitchFamily="49" charset="0"/>
                <a:cs typeface="Consolas" panose="020B0609020204030204" pitchFamily="49" charset="0"/>
              </a:rPr>
              <a:t>    int value;</a:t>
            </a:r>
          </a:p>
          <a:p>
            <a:pPr marL="1028700" lvl="2" indent="0">
              <a:buNone/>
            </a:pPr>
            <a:r>
              <a:rPr lang="en-CA" sz="1200" dirty="0">
                <a:latin typeface="Consolas" panose="020B0609020204030204" pitchFamily="49" charset="0"/>
                <a:cs typeface="Consolas" panose="020B0609020204030204" pitchFamily="49" charset="0"/>
              </a:rPr>
              <a:t>    try {</a:t>
            </a:r>
          </a:p>
          <a:p>
            <a:pPr marL="1028700" lvl="2" indent="0">
              <a:buNone/>
            </a:pPr>
            <a:r>
              <a:rPr lang="en-CA" sz="1200" dirty="0">
                <a:latin typeface="Consolas" panose="020B0609020204030204" pitchFamily="49" charset="0"/>
                <a:cs typeface="Consolas" panose="020B0609020204030204" pitchFamily="49" charset="0"/>
              </a:rPr>
              <a:t>        std::cout &lt;&lt; "Enter an integer: ";</a:t>
            </a:r>
          </a:p>
          <a:p>
            <a:pPr marL="1028700" lvl="2" indent="0">
              <a:buNone/>
            </a:pPr>
            <a:r>
              <a:rPr lang="en-CA" sz="1200" dirty="0">
                <a:latin typeface="Consolas" panose="020B0609020204030204" pitchFamily="49" charset="0"/>
                <a:cs typeface="Consolas" panose="020B0609020204030204" pitchFamily="49" charset="0"/>
              </a:rPr>
              <a:t>        std::</a:t>
            </a:r>
            <a:r>
              <a:rPr lang="en-CA" sz="1200" dirty="0" err="1">
                <a:latin typeface="Consolas" panose="020B0609020204030204" pitchFamily="49" charset="0"/>
                <a:cs typeface="Consolas" panose="020B0609020204030204" pitchFamily="49" charset="0"/>
              </a:rPr>
              <a:t>cin</a:t>
            </a:r>
            <a:r>
              <a:rPr lang="en-CA" sz="1200" dirty="0">
                <a:latin typeface="Consolas" panose="020B0609020204030204" pitchFamily="49" charset="0"/>
                <a:cs typeface="Consolas" panose="020B0609020204030204" pitchFamily="49" charset="0"/>
              </a:rPr>
              <a:t> &gt;&gt; value;</a:t>
            </a:r>
          </a:p>
          <a:p>
            <a:pPr marL="1028700" lvl="2" indent="0">
              <a:buNone/>
            </a:pPr>
            <a:r>
              <a:rPr lang="en-CA" sz="1200" dirty="0">
                <a:latin typeface="Consolas" panose="020B0609020204030204" pitchFamily="49" charset="0"/>
                <a:cs typeface="Consolas" panose="020B0609020204030204" pitchFamily="49" charset="0"/>
              </a:rPr>
              <a:t>        std::cout &lt;&lt; "1/n = " &lt;&lt; f( value ) &lt;&lt; "*1e-6" &lt;&lt; std::endl;</a:t>
            </a:r>
          </a:p>
          <a:p>
            <a:pPr marL="1028700" lvl="2" indent="0">
              <a:buNone/>
            </a:pPr>
            <a:r>
              <a:rPr lang="en-CA" sz="1200" dirty="0">
                <a:latin typeface="Consolas" panose="020B0609020204030204" pitchFamily="49" charset="0"/>
                <a:cs typeface="Consolas" panose="020B0609020204030204" pitchFamily="49" charset="0"/>
              </a:rPr>
              <a:t>    } </a:t>
            </a:r>
            <a:r>
              <a:rPr lang="en-CA" sz="1200" b="1" dirty="0">
                <a:solidFill>
                  <a:srgbClr val="FF0000"/>
                </a:solidFill>
                <a:latin typeface="Consolas" panose="020B0609020204030204" pitchFamily="49" charset="0"/>
                <a:cs typeface="Consolas" panose="020B0609020204030204" pitchFamily="49" charset="0"/>
              </a:rPr>
              <a:t>catch ( </a:t>
            </a:r>
            <a:r>
              <a:rPr lang="en-CA" sz="1200" b="1" dirty="0" smtClean="0">
                <a:solidFill>
                  <a:srgbClr val="FF0000"/>
                </a:solidFill>
                <a:latin typeface="Consolas" panose="020B0609020204030204" pitchFamily="49" charset="0"/>
                <a:cs typeface="Consolas" panose="020B0609020204030204" pitchFamily="49" charset="0"/>
              </a:rPr>
              <a:t>std::</a:t>
            </a:r>
            <a:r>
              <a:rPr lang="en-CA" sz="1200" b="1" dirty="0" err="1" smtClean="0">
                <a:solidFill>
                  <a:srgbClr val="FF0000"/>
                </a:solidFill>
                <a:latin typeface="Consolas" panose="020B0609020204030204" pitchFamily="49" charset="0"/>
                <a:cs typeface="Consolas" panose="020B0609020204030204" pitchFamily="49" charset="0"/>
              </a:rPr>
              <a:t>logic_error</a:t>
            </a:r>
            <a:r>
              <a:rPr lang="en-CA" sz="1200" b="1" dirty="0" smtClean="0">
                <a:solidFill>
                  <a:srgbClr val="FF0000"/>
                </a:solidFill>
                <a:latin typeface="Consolas" panose="020B0609020204030204" pitchFamily="49" charset="0"/>
                <a:cs typeface="Consolas" panose="020B0609020204030204" pitchFamily="49" charset="0"/>
              </a:rPr>
              <a:t> </a:t>
            </a:r>
            <a:r>
              <a:rPr lang="en-CA" sz="1200" b="1" dirty="0" smtClean="0">
                <a:solidFill>
                  <a:srgbClr val="FF0000"/>
                </a:solidFill>
                <a:latin typeface="Consolas" panose="020B0609020204030204" pitchFamily="49" charset="0"/>
                <a:cs typeface="Consolas" panose="020B0609020204030204" pitchFamily="49" charset="0"/>
              </a:rPr>
              <a:t>&amp;e </a:t>
            </a:r>
            <a:r>
              <a:rPr lang="en-CA" sz="1200" b="1" dirty="0">
                <a:solidFill>
                  <a:srgbClr val="FF0000"/>
                </a:solidFill>
                <a:latin typeface="Consolas" panose="020B0609020204030204" pitchFamily="49" charset="0"/>
                <a:cs typeface="Consolas" panose="020B0609020204030204" pitchFamily="49" charset="0"/>
              </a:rPr>
              <a:t>) {</a:t>
            </a:r>
          </a:p>
          <a:p>
            <a:pPr marL="1028700" lvl="2" indent="0">
              <a:buNone/>
            </a:pPr>
            <a:r>
              <a:rPr lang="en-CA" sz="1200" b="1" dirty="0">
                <a:solidFill>
                  <a:srgbClr val="FF0000"/>
                </a:solidFill>
                <a:latin typeface="Consolas" panose="020B0609020204030204" pitchFamily="49" charset="0"/>
                <a:cs typeface="Consolas" panose="020B0609020204030204" pitchFamily="49" charset="0"/>
              </a:rPr>
              <a:t>        std::cout &lt;&lt; </a:t>
            </a:r>
            <a:r>
              <a:rPr lang="en-CA" sz="1200" b="1" dirty="0" err="1" smtClean="0">
                <a:solidFill>
                  <a:srgbClr val="FF0000"/>
                </a:solidFill>
                <a:latin typeface="Consolas" panose="020B0609020204030204" pitchFamily="49" charset="0"/>
                <a:cs typeface="Consolas" panose="020B0609020204030204" pitchFamily="49" charset="0"/>
              </a:rPr>
              <a:t>e.what</a:t>
            </a:r>
            <a:r>
              <a:rPr lang="en-CA" sz="1200" b="1" dirty="0" smtClean="0">
                <a:solidFill>
                  <a:srgbClr val="FF0000"/>
                </a:solidFill>
                <a:latin typeface="Consolas" panose="020B0609020204030204" pitchFamily="49" charset="0"/>
                <a:cs typeface="Consolas" panose="020B0609020204030204" pitchFamily="49" charset="0"/>
              </a:rPr>
              <a:t>() </a:t>
            </a:r>
            <a:r>
              <a:rPr lang="en-CA" sz="1200" b="1" dirty="0">
                <a:solidFill>
                  <a:srgbClr val="FF0000"/>
                </a:solidFill>
                <a:latin typeface="Consolas" panose="020B0609020204030204" pitchFamily="49" charset="0"/>
                <a:cs typeface="Consolas" panose="020B0609020204030204" pitchFamily="49" charset="0"/>
              </a:rPr>
              <a:t>&lt;&lt; std::endl;</a:t>
            </a:r>
          </a:p>
          <a:p>
            <a:pPr marL="1028700" lvl="2" indent="0">
              <a:buNone/>
            </a:pPr>
            <a:r>
              <a:rPr lang="en-CA" sz="1200" b="1" dirty="0">
                <a:solidFill>
                  <a:srgbClr val="FF0000"/>
                </a:solidFill>
                <a:latin typeface="Consolas" panose="020B0609020204030204" pitchFamily="49" charset="0"/>
                <a:cs typeface="Consolas" panose="020B0609020204030204" pitchFamily="49" charset="0"/>
              </a:rPr>
              <a:t>    }</a:t>
            </a:r>
          </a:p>
          <a:p>
            <a:pPr marL="1028700" lvl="2" indent="0">
              <a:buNone/>
            </a:pPr>
            <a:r>
              <a:rPr lang="en-CA" sz="1200" dirty="0">
                <a:latin typeface="Consolas" panose="020B0609020204030204" pitchFamily="49" charset="0"/>
                <a:cs typeface="Consolas" panose="020B0609020204030204" pitchFamily="49" charset="0"/>
              </a:rPr>
              <a:t>    return 0;</a:t>
            </a:r>
          </a:p>
          <a:p>
            <a:pPr marL="1028700" lvl="2" indent="0">
              <a:buNone/>
            </a:pPr>
            <a:r>
              <a:rPr lang="en-CA" sz="1200" dirty="0">
                <a:latin typeface="Consolas" panose="020B0609020204030204" pitchFamily="49" charset="0"/>
                <a:cs typeface="Consolas" panose="020B0609020204030204" pitchFamily="49" charset="0"/>
              </a:rPr>
              <a:t>}</a:t>
            </a:r>
          </a:p>
        </p:txBody>
      </p:sp>
      <p:sp>
        <p:nvSpPr>
          <p:cNvPr id="4" name="TextBox 3"/>
          <p:cNvSpPr txBox="1"/>
          <p:nvPr/>
        </p:nvSpPr>
        <p:spPr>
          <a:xfrm>
            <a:off x="5004048" y="2381979"/>
            <a:ext cx="2989921" cy="830997"/>
          </a:xfrm>
          <a:prstGeom prst="rect">
            <a:avLst/>
          </a:prstGeom>
          <a:noFill/>
        </p:spPr>
        <p:txBody>
          <a:bodyPr wrap="none" rtlCol="0">
            <a:spAutoFit/>
          </a:bodyPr>
          <a:lstStyle/>
          <a:p>
            <a:r>
              <a:rPr lang="en-CA" sz="1600" dirty="0" smtClean="0">
                <a:solidFill>
                  <a:srgbClr val="0070C0"/>
                </a:solidFill>
                <a:latin typeface="Georgia" panose="02040502050405020303" pitchFamily="18" charset="0"/>
                <a:cs typeface="Consolas" panose="020B0609020204030204" pitchFamily="49" charset="0"/>
              </a:rPr>
              <a:t>Output:</a:t>
            </a:r>
          </a:p>
          <a:p>
            <a:r>
              <a:rPr lang="en-CA" sz="1600" dirty="0">
                <a:solidFill>
                  <a:srgbClr val="0070C0"/>
                </a:solidFill>
                <a:latin typeface="Consolas" panose="020B0609020204030204" pitchFamily="49" charset="0"/>
                <a:cs typeface="Consolas" panose="020B0609020204030204" pitchFamily="49" charset="0"/>
              </a:rPr>
              <a:t> </a:t>
            </a:r>
            <a:r>
              <a:rPr lang="en-CA" sz="1600" dirty="0" smtClean="0">
                <a:solidFill>
                  <a:srgbClr val="0070C0"/>
                </a:solidFill>
                <a:latin typeface="Consolas" panose="020B0609020204030204" pitchFamily="49" charset="0"/>
                <a:cs typeface="Consolas" panose="020B0609020204030204" pitchFamily="49" charset="0"/>
              </a:rPr>
              <a:t>  Enter </a:t>
            </a:r>
            <a:r>
              <a:rPr lang="en-CA" sz="1600" dirty="0">
                <a:solidFill>
                  <a:srgbClr val="0070C0"/>
                </a:solidFill>
                <a:latin typeface="Consolas" panose="020B0609020204030204" pitchFamily="49" charset="0"/>
                <a:cs typeface="Consolas" panose="020B0609020204030204" pitchFamily="49" charset="0"/>
              </a:rPr>
              <a:t>an integer: 0</a:t>
            </a:r>
          </a:p>
          <a:p>
            <a:r>
              <a:rPr lang="en-CA" sz="1600" dirty="0" smtClean="0">
                <a:solidFill>
                  <a:srgbClr val="0070C0"/>
                </a:solidFill>
                <a:latin typeface="Consolas" panose="020B0609020204030204" pitchFamily="49" charset="0"/>
                <a:cs typeface="Consolas" panose="020B0609020204030204" pitchFamily="49" charset="0"/>
              </a:rPr>
              <a:t>   division-by-zero error</a:t>
            </a:r>
            <a:endParaRPr lang="en-CA" sz="16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294334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Exceptions</a:t>
            </a:r>
            <a:endParaRPr lang="en-CA" dirty="0"/>
          </a:p>
        </p:txBody>
      </p:sp>
      <p:sp>
        <p:nvSpPr>
          <p:cNvPr id="3" name="Content Placeholder 2"/>
          <p:cNvSpPr>
            <a:spLocks noGrp="1"/>
          </p:cNvSpPr>
          <p:nvPr>
            <p:ph idx="1"/>
          </p:nvPr>
        </p:nvSpPr>
        <p:spPr>
          <a:xfrm>
            <a:off x="457200" y="1600200"/>
            <a:ext cx="8435280" cy="4525963"/>
          </a:xfrm>
        </p:spPr>
        <p:txBody>
          <a:bodyPr/>
          <a:lstStyle/>
          <a:p>
            <a:r>
              <a:rPr lang="en-CA" dirty="0" smtClean="0"/>
              <a:t>The standard template library </a:t>
            </a:r>
            <a:r>
              <a:rPr lang="en-CA" dirty="0" err="1" smtClean="0">
                <a:latin typeface="Consolas" panose="020B0609020204030204" pitchFamily="49" charset="0"/>
                <a:cs typeface="Consolas" panose="020B0609020204030204" pitchFamily="49" charset="0"/>
              </a:rPr>
              <a:t>stdexcept</a:t>
            </a:r>
            <a:r>
              <a:rPr lang="en-CA" dirty="0" smtClean="0"/>
              <a:t> defines ten derived classes:</a:t>
            </a:r>
          </a:p>
          <a:p>
            <a:pPr marL="857250" lvl="2" indent="0">
              <a:buNone/>
            </a:pPr>
            <a:endParaRPr lang="en-CA" b="1" dirty="0" smtClean="0">
              <a:solidFill>
                <a:srgbClr val="0070C0"/>
              </a:solidFill>
              <a:latin typeface="Consolas" panose="020B0609020204030204" pitchFamily="49" charset="0"/>
              <a:cs typeface="Consolas" panose="020B0609020204030204" pitchFamily="49" charset="0"/>
            </a:endParaRPr>
          </a:p>
          <a:p>
            <a:pPr marL="857250" lvl="2" indent="0">
              <a:buNone/>
            </a:pPr>
            <a:r>
              <a:rPr lang="en-CA" b="1" dirty="0" err="1" smtClean="0">
                <a:solidFill>
                  <a:srgbClr val="0070C0"/>
                </a:solidFill>
                <a:latin typeface="Consolas" panose="020B0609020204030204" pitchFamily="49" charset="0"/>
                <a:cs typeface="Consolas" panose="020B0609020204030204" pitchFamily="49" charset="0"/>
              </a:rPr>
              <a:t>logic_error</a:t>
            </a:r>
            <a:r>
              <a:rPr lang="en-CA" dirty="0" smtClean="0">
                <a:latin typeface="Consolas" panose="020B0609020204030204" pitchFamily="49" charset="0"/>
                <a:cs typeface="Consolas" panose="020B0609020204030204" pitchFamily="49" charset="0"/>
              </a:rPr>
              <a:t>		</a:t>
            </a:r>
            <a:r>
              <a:rPr lang="en-CA" dirty="0" smtClean="0">
                <a:cs typeface="Consolas" panose="020B0609020204030204" pitchFamily="49" charset="0"/>
              </a:rPr>
              <a:t>Logic error exception </a:t>
            </a:r>
            <a:r>
              <a:rPr lang="en-CA" dirty="0" smtClean="0">
                <a:solidFill>
                  <a:srgbClr val="00B050"/>
                </a:solidFill>
                <a:cs typeface="Consolas" panose="020B0609020204030204" pitchFamily="49" charset="0"/>
              </a:rPr>
              <a:t>(class)</a:t>
            </a:r>
          </a:p>
          <a:p>
            <a:pPr marL="857250" lvl="2" indent="0">
              <a:buNone/>
            </a:pPr>
            <a:r>
              <a:rPr lang="en-CA" b="1" dirty="0" err="1" smtClean="0">
                <a:solidFill>
                  <a:srgbClr val="0070C0"/>
                </a:solidFill>
                <a:latin typeface="Consolas" panose="020B0609020204030204" pitchFamily="49" charset="0"/>
                <a:cs typeface="Consolas" panose="020B0609020204030204" pitchFamily="49" charset="0"/>
              </a:rPr>
              <a:t>domain_error</a:t>
            </a:r>
            <a:r>
              <a:rPr lang="en-CA" b="1" dirty="0" smtClean="0">
                <a:solidFill>
                  <a:srgbClr val="0070C0"/>
                </a:solidFill>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cs typeface="Consolas" panose="020B0609020204030204" pitchFamily="49" charset="0"/>
              </a:rPr>
              <a:t>Domain </a:t>
            </a:r>
            <a:r>
              <a:rPr lang="en-CA" dirty="0">
                <a:cs typeface="Consolas" panose="020B0609020204030204" pitchFamily="49" charset="0"/>
              </a:rPr>
              <a:t>error exception </a:t>
            </a:r>
            <a:r>
              <a:rPr lang="en-CA" dirty="0">
                <a:solidFill>
                  <a:srgbClr val="00B050"/>
                </a:solidFill>
                <a:cs typeface="Consolas" panose="020B0609020204030204" pitchFamily="49" charset="0"/>
              </a:rPr>
              <a:t>(class</a:t>
            </a:r>
            <a:r>
              <a:rPr lang="en-CA" dirty="0" smtClean="0">
                <a:solidFill>
                  <a:srgbClr val="00B050"/>
                </a:solidFill>
                <a:cs typeface="Consolas" panose="020B0609020204030204" pitchFamily="49" charset="0"/>
              </a:rPr>
              <a:t>)</a:t>
            </a:r>
          </a:p>
          <a:p>
            <a:pPr marL="857250" lvl="2" indent="0">
              <a:buNone/>
            </a:pPr>
            <a:r>
              <a:rPr lang="en-CA" b="1" dirty="0" err="1" smtClean="0">
                <a:solidFill>
                  <a:srgbClr val="0070C0"/>
                </a:solidFill>
                <a:latin typeface="Consolas" panose="020B0609020204030204" pitchFamily="49" charset="0"/>
                <a:cs typeface="Consolas" panose="020B0609020204030204" pitchFamily="49" charset="0"/>
              </a:rPr>
              <a:t>future_error</a:t>
            </a:r>
            <a:r>
              <a:rPr lang="en-CA" b="1" dirty="0">
                <a:solidFill>
                  <a:srgbClr val="0070C0"/>
                </a:solidFill>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cs typeface="Consolas" panose="020B0609020204030204" pitchFamily="49" charset="0"/>
              </a:rPr>
              <a:t>Future </a:t>
            </a:r>
            <a:r>
              <a:rPr lang="en-CA" dirty="0">
                <a:cs typeface="Consolas" panose="020B0609020204030204" pitchFamily="49" charset="0"/>
              </a:rPr>
              <a:t>error exception </a:t>
            </a:r>
            <a:r>
              <a:rPr lang="en-CA" dirty="0">
                <a:solidFill>
                  <a:srgbClr val="00B050"/>
                </a:solidFill>
                <a:cs typeface="Consolas" panose="020B0609020204030204" pitchFamily="49" charset="0"/>
              </a:rPr>
              <a:t>(class)</a:t>
            </a:r>
          </a:p>
          <a:p>
            <a:pPr marL="857250" lvl="2" indent="0">
              <a:buNone/>
            </a:pPr>
            <a:r>
              <a:rPr lang="en-CA" b="1" dirty="0" err="1" smtClean="0">
                <a:solidFill>
                  <a:srgbClr val="0070C0"/>
                </a:solidFill>
                <a:latin typeface="Consolas" panose="020B0609020204030204" pitchFamily="49" charset="0"/>
                <a:cs typeface="Consolas" panose="020B0609020204030204" pitchFamily="49" charset="0"/>
              </a:rPr>
              <a:t>length_error</a:t>
            </a:r>
            <a:r>
              <a:rPr lang="en-CA" b="1" dirty="0" smtClean="0">
                <a:solidFill>
                  <a:srgbClr val="0070C0"/>
                </a:solidFill>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cs typeface="Consolas" panose="020B0609020204030204" pitchFamily="49" charset="0"/>
              </a:rPr>
              <a:t>Length </a:t>
            </a:r>
            <a:r>
              <a:rPr lang="en-CA" dirty="0">
                <a:cs typeface="Consolas" panose="020B0609020204030204" pitchFamily="49" charset="0"/>
              </a:rPr>
              <a:t>error exception </a:t>
            </a:r>
            <a:r>
              <a:rPr lang="en-CA" dirty="0">
                <a:solidFill>
                  <a:srgbClr val="00B050"/>
                </a:solidFill>
                <a:cs typeface="Consolas" panose="020B0609020204030204" pitchFamily="49" charset="0"/>
              </a:rPr>
              <a:t>(class</a:t>
            </a:r>
            <a:r>
              <a:rPr lang="en-CA" dirty="0" smtClean="0">
                <a:solidFill>
                  <a:srgbClr val="00B050"/>
                </a:solidFill>
                <a:cs typeface="Consolas" panose="020B0609020204030204" pitchFamily="49" charset="0"/>
              </a:rPr>
              <a:t>)</a:t>
            </a:r>
          </a:p>
          <a:p>
            <a:pPr marL="857250" lvl="2" indent="0">
              <a:buNone/>
            </a:pPr>
            <a:r>
              <a:rPr lang="en-CA" b="1" dirty="0" err="1" smtClean="0">
                <a:solidFill>
                  <a:srgbClr val="0070C0"/>
                </a:solidFill>
                <a:latin typeface="Consolas" panose="020B0609020204030204" pitchFamily="49" charset="0"/>
                <a:cs typeface="Consolas" panose="020B0609020204030204" pitchFamily="49" charset="0"/>
              </a:rPr>
              <a:t>out_of_range</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smtClean="0">
                <a:cs typeface="Consolas" panose="020B0609020204030204" pitchFamily="49" charset="0"/>
              </a:rPr>
              <a:t>Out-of-range </a:t>
            </a:r>
            <a:r>
              <a:rPr lang="en-CA" dirty="0">
                <a:cs typeface="Consolas" panose="020B0609020204030204" pitchFamily="49" charset="0"/>
              </a:rPr>
              <a:t>error exception </a:t>
            </a:r>
            <a:r>
              <a:rPr lang="en-CA" dirty="0">
                <a:solidFill>
                  <a:srgbClr val="00B050"/>
                </a:solidFill>
                <a:cs typeface="Consolas" panose="020B0609020204030204" pitchFamily="49" charset="0"/>
              </a:rPr>
              <a:t>(class</a:t>
            </a:r>
            <a:r>
              <a:rPr lang="en-CA" dirty="0" smtClean="0">
                <a:solidFill>
                  <a:srgbClr val="00B050"/>
                </a:solidFill>
                <a:cs typeface="Consolas" panose="020B0609020204030204" pitchFamily="49" charset="0"/>
              </a:rPr>
              <a:t>)</a:t>
            </a:r>
          </a:p>
          <a:p>
            <a:pPr marL="857250" lvl="2" indent="0">
              <a:buNone/>
            </a:pPr>
            <a:r>
              <a:rPr lang="en-CA" b="1" dirty="0" err="1">
                <a:solidFill>
                  <a:srgbClr val="0070C0"/>
                </a:solidFill>
                <a:latin typeface="Consolas" panose="020B0609020204030204" pitchFamily="49" charset="0"/>
                <a:cs typeface="Consolas" panose="020B0609020204030204" pitchFamily="49" charset="0"/>
              </a:rPr>
              <a:t>invalid_argument</a:t>
            </a:r>
            <a:r>
              <a:rPr lang="en-CA" dirty="0">
                <a:latin typeface="Consolas" panose="020B0609020204030204" pitchFamily="49" charset="0"/>
                <a:cs typeface="Consolas" panose="020B0609020204030204" pitchFamily="49" charset="0"/>
              </a:rPr>
              <a:t>	</a:t>
            </a:r>
            <a:r>
              <a:rPr lang="en-CA" dirty="0">
                <a:cs typeface="Consolas" panose="020B0609020204030204" pitchFamily="49" charset="0"/>
              </a:rPr>
              <a:t>Invalid argument exception </a:t>
            </a:r>
            <a:r>
              <a:rPr lang="en-CA" dirty="0">
                <a:solidFill>
                  <a:srgbClr val="00B050"/>
                </a:solidFill>
                <a:cs typeface="Consolas" panose="020B0609020204030204" pitchFamily="49" charset="0"/>
              </a:rPr>
              <a:t>(class)</a:t>
            </a:r>
          </a:p>
          <a:p>
            <a:pPr marL="857250" lvl="2" indent="0">
              <a:buNone/>
            </a:pPr>
            <a:endParaRPr lang="en-CA" dirty="0">
              <a:solidFill>
                <a:srgbClr val="00B050"/>
              </a:solidFill>
              <a:latin typeface="Consolas" panose="020B0609020204030204" pitchFamily="49" charset="0"/>
              <a:cs typeface="Consolas" panose="020B0609020204030204" pitchFamily="49" charset="0"/>
            </a:endParaRPr>
          </a:p>
          <a:p>
            <a:pPr marL="857250" lvl="2" indent="0">
              <a:buNone/>
            </a:pPr>
            <a:r>
              <a:rPr lang="en-CA" b="1" dirty="0" err="1" smtClean="0">
                <a:solidFill>
                  <a:srgbClr val="0070C0"/>
                </a:solidFill>
                <a:latin typeface="Consolas" panose="020B0609020204030204" pitchFamily="49" charset="0"/>
                <a:cs typeface="Consolas" panose="020B0609020204030204" pitchFamily="49" charset="0"/>
              </a:rPr>
              <a:t>runtime_error</a:t>
            </a:r>
            <a:r>
              <a:rPr lang="en-CA" dirty="0" smtClean="0">
                <a:latin typeface="Consolas" panose="020B0609020204030204" pitchFamily="49" charset="0"/>
                <a:cs typeface="Consolas" panose="020B0609020204030204" pitchFamily="49" charset="0"/>
              </a:rPr>
              <a:t>		</a:t>
            </a:r>
            <a:r>
              <a:rPr lang="en-CA" dirty="0" smtClean="0">
                <a:cs typeface="Consolas" panose="020B0609020204030204" pitchFamily="49" charset="0"/>
              </a:rPr>
              <a:t>Run-time </a:t>
            </a:r>
            <a:r>
              <a:rPr lang="en-CA" dirty="0">
                <a:cs typeface="Consolas" panose="020B0609020204030204" pitchFamily="49" charset="0"/>
              </a:rPr>
              <a:t>error exception </a:t>
            </a:r>
            <a:r>
              <a:rPr lang="en-CA" dirty="0">
                <a:solidFill>
                  <a:srgbClr val="00B050"/>
                </a:solidFill>
                <a:cs typeface="Consolas" panose="020B0609020204030204" pitchFamily="49" charset="0"/>
              </a:rPr>
              <a:t>(class</a:t>
            </a:r>
            <a:r>
              <a:rPr lang="en-CA" dirty="0" smtClean="0">
                <a:solidFill>
                  <a:srgbClr val="00B050"/>
                </a:solidFill>
                <a:cs typeface="Consolas" panose="020B0609020204030204" pitchFamily="49" charset="0"/>
              </a:rPr>
              <a:t>)</a:t>
            </a:r>
          </a:p>
          <a:p>
            <a:pPr marL="857250" lvl="2" indent="0">
              <a:buNone/>
            </a:pPr>
            <a:r>
              <a:rPr lang="en-CA" b="1" dirty="0" err="1" smtClean="0">
                <a:solidFill>
                  <a:srgbClr val="0070C0"/>
                </a:solidFill>
                <a:latin typeface="Consolas" panose="020B0609020204030204" pitchFamily="49" charset="0"/>
                <a:cs typeface="Consolas" panose="020B0609020204030204" pitchFamily="49" charset="0"/>
              </a:rPr>
              <a:t>range_error</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smtClean="0">
                <a:cs typeface="Consolas" panose="020B0609020204030204" pitchFamily="49" charset="0"/>
              </a:rPr>
              <a:t>Range error </a:t>
            </a:r>
            <a:r>
              <a:rPr lang="en-CA" dirty="0">
                <a:cs typeface="Consolas" panose="020B0609020204030204" pitchFamily="49" charset="0"/>
              </a:rPr>
              <a:t>exception </a:t>
            </a:r>
            <a:r>
              <a:rPr lang="en-CA" dirty="0">
                <a:solidFill>
                  <a:srgbClr val="00B050"/>
                </a:solidFill>
                <a:cs typeface="Consolas" panose="020B0609020204030204" pitchFamily="49" charset="0"/>
              </a:rPr>
              <a:t>(class</a:t>
            </a:r>
            <a:r>
              <a:rPr lang="en-CA" dirty="0" smtClean="0">
                <a:solidFill>
                  <a:srgbClr val="00B050"/>
                </a:solidFill>
                <a:cs typeface="Consolas" panose="020B0609020204030204" pitchFamily="49" charset="0"/>
              </a:rPr>
              <a:t>)</a:t>
            </a:r>
          </a:p>
          <a:p>
            <a:pPr marL="857250" lvl="2" indent="0">
              <a:buNone/>
            </a:pPr>
            <a:r>
              <a:rPr lang="en-CA" b="1" dirty="0" err="1" smtClean="0">
                <a:solidFill>
                  <a:srgbClr val="0070C0"/>
                </a:solidFill>
                <a:latin typeface="Consolas" panose="020B0609020204030204" pitchFamily="49" charset="0"/>
                <a:cs typeface="Consolas" panose="020B0609020204030204" pitchFamily="49" charset="0"/>
              </a:rPr>
              <a:t>system_error</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smtClean="0">
                <a:cs typeface="Consolas" panose="020B0609020204030204" pitchFamily="49" charset="0"/>
              </a:rPr>
              <a:t>System error </a:t>
            </a:r>
            <a:r>
              <a:rPr lang="en-CA" dirty="0">
                <a:cs typeface="Consolas" panose="020B0609020204030204" pitchFamily="49" charset="0"/>
              </a:rPr>
              <a:t>exception </a:t>
            </a:r>
            <a:r>
              <a:rPr lang="en-CA" dirty="0">
                <a:solidFill>
                  <a:srgbClr val="00B050"/>
                </a:solidFill>
                <a:cs typeface="Consolas" panose="020B0609020204030204" pitchFamily="49" charset="0"/>
              </a:rPr>
              <a:t>(class)</a:t>
            </a:r>
          </a:p>
          <a:p>
            <a:pPr marL="857250" lvl="2" indent="0">
              <a:buNone/>
            </a:pPr>
            <a:r>
              <a:rPr lang="en-CA" b="1" dirty="0" err="1" smtClean="0">
                <a:solidFill>
                  <a:srgbClr val="0070C0"/>
                </a:solidFill>
                <a:latin typeface="Consolas" panose="020B0609020204030204" pitchFamily="49" charset="0"/>
                <a:cs typeface="Consolas" panose="020B0609020204030204" pitchFamily="49" charset="0"/>
              </a:rPr>
              <a:t>overflow_error</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smtClean="0">
                <a:cs typeface="Consolas" panose="020B0609020204030204" pitchFamily="49" charset="0"/>
              </a:rPr>
              <a:t>Overflow error </a:t>
            </a:r>
            <a:r>
              <a:rPr lang="en-CA" dirty="0">
                <a:cs typeface="Consolas" panose="020B0609020204030204" pitchFamily="49" charset="0"/>
              </a:rPr>
              <a:t>exception </a:t>
            </a:r>
            <a:r>
              <a:rPr lang="en-CA" dirty="0">
                <a:solidFill>
                  <a:srgbClr val="00B050"/>
                </a:solidFill>
                <a:cs typeface="Consolas" panose="020B0609020204030204" pitchFamily="49" charset="0"/>
              </a:rPr>
              <a:t>(class</a:t>
            </a:r>
            <a:r>
              <a:rPr lang="en-CA" dirty="0" smtClean="0">
                <a:solidFill>
                  <a:srgbClr val="00B050"/>
                </a:solidFill>
                <a:cs typeface="Consolas" panose="020B0609020204030204" pitchFamily="49" charset="0"/>
              </a:rPr>
              <a:t>)</a:t>
            </a:r>
          </a:p>
          <a:p>
            <a:pPr marL="857250" lvl="2" indent="0">
              <a:buNone/>
            </a:pPr>
            <a:r>
              <a:rPr lang="en-CA" b="1" dirty="0" err="1" smtClean="0">
                <a:solidFill>
                  <a:srgbClr val="0070C0"/>
                </a:solidFill>
                <a:latin typeface="Consolas" panose="020B0609020204030204" pitchFamily="49" charset="0"/>
                <a:cs typeface="Consolas" panose="020B0609020204030204" pitchFamily="49" charset="0"/>
              </a:rPr>
              <a:t>underflow_error</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smtClean="0">
                <a:cs typeface="Consolas" panose="020B0609020204030204" pitchFamily="49" charset="0"/>
              </a:rPr>
              <a:t>Underflow error </a:t>
            </a:r>
            <a:r>
              <a:rPr lang="en-CA" dirty="0">
                <a:cs typeface="Consolas" panose="020B0609020204030204" pitchFamily="49" charset="0"/>
              </a:rPr>
              <a:t>exception </a:t>
            </a:r>
            <a:r>
              <a:rPr lang="en-CA" dirty="0">
                <a:solidFill>
                  <a:srgbClr val="00B050"/>
                </a:solidFill>
                <a:cs typeface="Consolas" panose="020B0609020204030204" pitchFamily="49" charset="0"/>
              </a:rPr>
              <a:t>(class)</a:t>
            </a:r>
            <a:endParaRPr lang="en-CA" dirty="0" smtClean="0">
              <a:solidFill>
                <a:srgbClr val="00B05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255368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Exceptions</a:t>
            </a:r>
            <a:endParaRPr lang="en-CA" dirty="0"/>
          </a:p>
        </p:txBody>
      </p:sp>
      <p:sp>
        <p:nvSpPr>
          <p:cNvPr id="3" name="Content Placeholder 2"/>
          <p:cNvSpPr>
            <a:spLocks noGrp="1"/>
          </p:cNvSpPr>
          <p:nvPr>
            <p:ph idx="1"/>
          </p:nvPr>
        </p:nvSpPr>
        <p:spPr>
          <a:xfrm>
            <a:off x="457200" y="1600200"/>
            <a:ext cx="8219256" cy="4525963"/>
          </a:xfrm>
        </p:spPr>
        <p:txBody>
          <a:bodyPr/>
          <a:lstStyle/>
          <a:p>
            <a:r>
              <a:rPr lang="en-CA" dirty="0" smtClean="0"/>
              <a:t>Each class is to be used in sometimes subtly different circumstances</a:t>
            </a:r>
          </a:p>
        </p:txBody>
      </p:sp>
      <p:graphicFrame>
        <p:nvGraphicFramePr>
          <p:cNvPr id="5" name="Table 4"/>
          <p:cNvGraphicFramePr>
            <a:graphicFrameLocks noGrp="1"/>
          </p:cNvGraphicFramePr>
          <p:nvPr>
            <p:extLst>
              <p:ext uri="{D42A27DB-BD31-4B8C-83A1-F6EECF244321}">
                <p14:modId xmlns:p14="http://schemas.microsoft.com/office/powerpoint/2010/main" val="4109881644"/>
              </p:ext>
            </p:extLst>
          </p:nvPr>
        </p:nvGraphicFramePr>
        <p:xfrm>
          <a:off x="179512" y="2191824"/>
          <a:ext cx="8892480" cy="2011680"/>
        </p:xfrm>
        <a:graphic>
          <a:graphicData uri="http://schemas.openxmlformats.org/drawingml/2006/table">
            <a:tbl>
              <a:tblPr firstRow="1" bandRow="1">
                <a:tableStyleId>{2D5ABB26-0587-4C30-8999-92F81FD0307C}</a:tableStyleId>
              </a:tblPr>
              <a:tblGrid>
                <a:gridCol w="2371328"/>
                <a:gridCol w="6521152"/>
              </a:tblGrid>
              <a:tr h="132015">
                <a:tc>
                  <a:txBody>
                    <a:bodyPr/>
                    <a:lstStyle/>
                    <a:p>
                      <a:r>
                        <a:rPr lang="en-CA" sz="1600" b="1" dirty="0" err="1" smtClean="0">
                          <a:latin typeface="Consolas" panose="020B0609020204030204" pitchFamily="49" charset="0"/>
                          <a:cs typeface="Consolas" panose="020B0609020204030204" pitchFamily="49" charset="0"/>
                        </a:rPr>
                        <a:t>domain_error</a:t>
                      </a:r>
                      <a:endParaRPr lang="en-CA" sz="1600" b="1" dirty="0">
                        <a:latin typeface="Consolas" panose="020B0609020204030204" pitchFamily="49" charset="0"/>
                        <a:cs typeface="Consolas" panose="020B0609020204030204" pitchFamily="49" charset="0"/>
                      </a:endParaRPr>
                    </a:p>
                  </a:txBody>
                  <a:tcPr>
                    <a:lnT w="12700" cap="flat" cmpd="sng" algn="ctr">
                      <a:noFill/>
                      <a:prstDash val="sysDot"/>
                      <a:round/>
                      <a:headEnd type="none" w="med" len="med"/>
                      <a:tailEnd type="none" w="med" len="med"/>
                    </a:lnT>
                    <a:lnB w="12700" cap="flat" cmpd="sng" algn="ctr">
                      <a:noFill/>
                      <a:prstDash val="solid"/>
                      <a:round/>
                      <a:headEnd type="none" w="med" len="med"/>
                      <a:tailEnd type="none" w="med" len="med"/>
                    </a:lnB>
                  </a:tcPr>
                </a:tc>
                <a:tc>
                  <a:txBody>
                    <a:bodyPr/>
                    <a:lstStyle/>
                    <a:p>
                      <a:r>
                        <a:rPr lang="en-CA" sz="1600" dirty="0" smtClean="0">
                          <a:latin typeface="Georgia" panose="02040502050405020303" pitchFamily="18" charset="0"/>
                        </a:rPr>
                        <a:t>When the argument does not satisfy a domain (e.g., </a:t>
                      </a:r>
                      <a:r>
                        <a:rPr lang="en-CA" sz="1600" i="1" dirty="0" smtClean="0">
                          <a:latin typeface="Times New Roman" panose="02020603050405020304" pitchFamily="18" charset="0"/>
                          <a:cs typeface="Times New Roman" panose="02020603050405020304" pitchFamily="18" charset="0"/>
                        </a:rPr>
                        <a:t>x</a:t>
                      </a:r>
                      <a:r>
                        <a:rPr lang="en-CA" sz="1600" i="0" dirty="0" smtClean="0">
                          <a:latin typeface="Times New Roman" panose="02020603050405020304" pitchFamily="18" charset="0"/>
                          <a:cs typeface="Times New Roman" panose="02020603050405020304" pitchFamily="18" charset="0"/>
                        </a:rPr>
                        <a:t> </a:t>
                      </a:r>
                      <a:r>
                        <a:rPr lang="en-CA" sz="1600" b="0" i="0" kern="1200" dirty="0" smtClean="0">
                          <a:solidFill>
                            <a:schemeClr val="tx1"/>
                          </a:solidFill>
                          <a:effectLst/>
                          <a:latin typeface="Times New Roman" panose="02020603050405020304" pitchFamily="18" charset="0"/>
                          <a:ea typeface="+mn-ea"/>
                          <a:cs typeface="Times New Roman" panose="02020603050405020304" pitchFamily="18" charset="0"/>
                        </a:rPr>
                        <a:t>≥ 0</a:t>
                      </a:r>
                      <a:r>
                        <a:rPr lang="en-CA" sz="1600" b="0" i="0" kern="1200" dirty="0" smtClean="0">
                          <a:solidFill>
                            <a:schemeClr val="tx1"/>
                          </a:solidFill>
                          <a:effectLst/>
                          <a:latin typeface="+mn-lt"/>
                          <a:ea typeface="+mn-ea"/>
                          <a:cs typeface="+mn-cs"/>
                        </a:rPr>
                        <a:t>)</a:t>
                      </a:r>
                      <a:endParaRPr lang="en-CA" sz="1600" dirty="0">
                        <a:latin typeface="Georgia" panose="02040502050405020303" pitchFamily="18" charset="0"/>
                      </a:endParaRPr>
                    </a:p>
                  </a:txBody>
                  <a:tcPr>
                    <a:lnT w="12700" cap="flat" cmpd="sng" algn="ctr">
                      <a:noFill/>
                      <a:prstDash val="sysDot"/>
                      <a:round/>
                      <a:headEnd type="none" w="med" len="med"/>
                      <a:tailEnd type="none" w="med" len="med"/>
                    </a:lnT>
                    <a:lnB w="12700" cap="flat" cmpd="sng" algn="ctr">
                      <a:noFill/>
                      <a:prstDash val="solid"/>
                      <a:round/>
                      <a:headEnd type="none" w="med" len="med"/>
                      <a:tailEnd type="none" w="med" len="med"/>
                    </a:lnB>
                  </a:tcPr>
                </a:tc>
              </a:tr>
              <a:tr h="132015">
                <a:tc>
                  <a:txBody>
                    <a:bodyPr/>
                    <a:lstStyle/>
                    <a:p>
                      <a:r>
                        <a:rPr lang="en-CA" sz="1600" b="1" dirty="0" err="1" smtClean="0">
                          <a:latin typeface="Consolas" panose="020B0609020204030204" pitchFamily="49" charset="0"/>
                          <a:cs typeface="Consolas" panose="020B0609020204030204" pitchFamily="49" charset="0"/>
                        </a:rPr>
                        <a:t>future_error</a:t>
                      </a:r>
                      <a:endParaRPr lang="en-CA" sz="1600" b="1" dirty="0">
                        <a:latin typeface="Consolas" panose="020B0609020204030204" pitchFamily="49" charset="0"/>
                        <a:cs typeface="Consolas" panose="020B0609020204030204" pitchFamily="49" charset="0"/>
                      </a:endParaRPr>
                    </a:p>
                  </a:txBody>
                  <a:tcPr>
                    <a:lnT w="12700" cap="flat" cmpd="sng" algn="ctr">
                      <a:noFill/>
                      <a:prstDash val="solid"/>
                      <a:round/>
                      <a:headEnd type="none" w="med" len="med"/>
                      <a:tailEnd type="none" w="med" len="med"/>
                    </a:lnT>
                    <a:lnB>
                      <a:noFill/>
                    </a:lnB>
                  </a:tcPr>
                </a:tc>
                <a:tc>
                  <a:txBody>
                    <a:bodyPr/>
                    <a:lstStyle/>
                    <a:p>
                      <a:r>
                        <a:rPr lang="en-CA" sz="1600" dirty="0" smtClean="0">
                          <a:latin typeface="Georgia" panose="02040502050405020303" pitchFamily="18" charset="0"/>
                        </a:rPr>
                        <a:t>When something has occurred</a:t>
                      </a:r>
                      <a:r>
                        <a:rPr lang="en-CA" sz="1600" baseline="0" dirty="0" smtClean="0">
                          <a:latin typeface="Georgia" panose="02040502050405020303" pitchFamily="18" charset="0"/>
                        </a:rPr>
                        <a:t> that will adversely affect a future state</a:t>
                      </a:r>
                      <a:endParaRPr lang="en-CA" sz="1600" dirty="0">
                        <a:latin typeface="Georgia" panose="02040502050405020303" pitchFamily="18" charset="0"/>
                      </a:endParaRPr>
                    </a:p>
                  </a:txBody>
                  <a:tcPr>
                    <a:lnT w="12700" cap="flat" cmpd="sng" algn="ctr">
                      <a:noFill/>
                      <a:prstDash val="solid"/>
                      <a:round/>
                      <a:headEnd type="none" w="med" len="med"/>
                      <a:tailEnd type="none" w="med" len="med"/>
                    </a:lnT>
                    <a:lnB>
                      <a:noFill/>
                    </a:lnB>
                  </a:tcPr>
                </a:tc>
              </a:tr>
              <a:tr h="1320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b="1" dirty="0" err="1" smtClean="0">
                          <a:latin typeface="Consolas" panose="020B0609020204030204" pitchFamily="49" charset="0"/>
                          <a:cs typeface="Consolas" panose="020B0609020204030204" pitchFamily="49" charset="0"/>
                        </a:rPr>
                        <a:t>length_error</a:t>
                      </a:r>
                      <a:endParaRPr lang="en-CA" sz="1600" b="1" dirty="0" smtClean="0">
                        <a:latin typeface="Consolas" panose="020B0609020204030204" pitchFamily="49" charset="0"/>
                        <a:cs typeface="Consolas" panose="020B0609020204030204" pitchFamily="49" charset="0"/>
                      </a:endParaRPr>
                    </a:p>
                  </a:txBody>
                  <a:tcPr>
                    <a:lnT w="12700" cap="flat" cmpd="sng" algn="ctr">
                      <a:noFill/>
                      <a:prstDash val="solid"/>
                      <a:round/>
                      <a:headEnd type="none" w="med" len="med"/>
                      <a:tailEnd type="none" w="med" len="med"/>
                    </a:lnT>
                    <a:lnB>
                      <a:noFill/>
                    </a:lnB>
                  </a:tcPr>
                </a:tc>
                <a:tc>
                  <a:txBody>
                    <a:bodyPr/>
                    <a:lstStyle/>
                    <a:p>
                      <a:r>
                        <a:rPr lang="en-CA" sz="1600" dirty="0" smtClean="0">
                          <a:latin typeface="Georgia" panose="02040502050405020303" pitchFamily="18" charset="0"/>
                        </a:rPr>
                        <a:t>When an array</a:t>
                      </a:r>
                      <a:r>
                        <a:rPr lang="en-CA" sz="1600" baseline="0" dirty="0" smtClean="0">
                          <a:latin typeface="Georgia" panose="02040502050405020303" pitchFamily="18" charset="0"/>
                        </a:rPr>
                        <a:t> or string is the incorrect capacity (length)</a:t>
                      </a:r>
                      <a:endParaRPr lang="en-CA" sz="1600" dirty="0">
                        <a:latin typeface="Georgia" panose="02040502050405020303" pitchFamily="18" charset="0"/>
                      </a:endParaRPr>
                    </a:p>
                  </a:txBody>
                  <a:tcPr>
                    <a:lnT w="12700" cap="flat" cmpd="sng" algn="ctr">
                      <a:noFill/>
                      <a:prstDash val="solid"/>
                      <a:round/>
                      <a:headEnd type="none" w="med" len="med"/>
                      <a:tailEnd type="none" w="med" len="med"/>
                    </a:lnT>
                    <a:lnB>
                      <a:noFill/>
                    </a:lnB>
                  </a:tcPr>
                </a:tc>
              </a:tr>
              <a:tr h="132015">
                <a:tc>
                  <a:txBody>
                    <a:bodyPr/>
                    <a:lstStyle/>
                    <a:p>
                      <a:r>
                        <a:rPr lang="en-CA" sz="1600" b="1" dirty="0" err="1" smtClean="0">
                          <a:latin typeface="Consolas" panose="020B0609020204030204" pitchFamily="49" charset="0"/>
                          <a:cs typeface="Consolas" panose="020B0609020204030204" pitchFamily="49" charset="0"/>
                        </a:rPr>
                        <a:t>out_of</a:t>
                      </a:r>
                      <a:r>
                        <a:rPr lang="en-CA" sz="1600" b="1" baseline="0" dirty="0" err="1" smtClean="0">
                          <a:latin typeface="Consolas" panose="020B0609020204030204" pitchFamily="49" charset="0"/>
                          <a:cs typeface="Consolas" panose="020B0609020204030204" pitchFamily="49" charset="0"/>
                        </a:rPr>
                        <a:t>_range</a:t>
                      </a:r>
                      <a:endParaRPr lang="en-CA" sz="1600" b="1" dirty="0">
                        <a:latin typeface="Consolas" panose="020B0609020204030204" pitchFamily="49" charset="0"/>
                        <a:cs typeface="Consolas" panose="020B0609020204030204" pitchFamily="49" charset="0"/>
                      </a:endParaRPr>
                    </a:p>
                  </a:txBody>
                  <a:tcPr>
                    <a:lnT w="12700" cap="flat" cmpd="sng" algn="ctr">
                      <a:noFill/>
                      <a:prstDash val="solid"/>
                      <a:round/>
                      <a:headEnd type="none" w="med" len="med"/>
                      <a:tailEnd type="none" w="med" len="med"/>
                    </a:lnT>
                    <a:lnB>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latin typeface="Georgia" panose="02040502050405020303" pitchFamily="18" charset="0"/>
                        </a:rPr>
                        <a:t>When an index</a:t>
                      </a:r>
                      <a:r>
                        <a:rPr lang="en-CA" sz="1600" baseline="0" dirty="0" smtClean="0">
                          <a:latin typeface="Georgia" panose="02040502050405020303" pitchFamily="18" charset="0"/>
                        </a:rPr>
                        <a:t> is beyond the range of an array</a:t>
                      </a:r>
                      <a:endParaRPr lang="en-CA" sz="1600" dirty="0" smtClean="0">
                        <a:latin typeface="Georgia" panose="02040502050405020303" pitchFamily="18" charset="0"/>
                      </a:endParaRPr>
                    </a:p>
                  </a:txBody>
                  <a:tcPr>
                    <a:lnT w="12700" cap="flat" cmpd="sng" algn="ctr">
                      <a:noFill/>
                      <a:prstDash val="solid"/>
                      <a:round/>
                      <a:headEnd type="none" w="med" len="med"/>
                      <a:tailEnd type="none" w="med" len="med"/>
                    </a:lnT>
                    <a:lnB>
                      <a:noFill/>
                    </a:lnB>
                  </a:tcPr>
                </a:tc>
              </a:tr>
              <a:tr h="1320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b="1" dirty="0" err="1" smtClean="0">
                          <a:latin typeface="Consolas" panose="020B0609020204030204" pitchFamily="49" charset="0"/>
                          <a:cs typeface="Consolas" panose="020B0609020204030204" pitchFamily="49" charset="0"/>
                        </a:rPr>
                        <a:t>invalid_argument</a:t>
                      </a:r>
                      <a:endParaRPr lang="en-CA" sz="1600" b="1" dirty="0" smtClean="0">
                        <a:latin typeface="Consolas" panose="020B0609020204030204" pitchFamily="49" charset="0"/>
                        <a:cs typeface="Consolas" panose="020B0609020204030204" pitchFamily="49" charset="0"/>
                      </a:endParaRPr>
                    </a:p>
                  </a:txBody>
                  <a:tcPr>
                    <a:lnT w="12700" cap="flat" cmpd="sng" algn="ctr">
                      <a:noFill/>
                      <a:prstDash val="solid"/>
                      <a:round/>
                      <a:headEnd type="none" w="med" len="med"/>
                      <a:tailEnd type="none" w="med" len="med"/>
                    </a:lnT>
                    <a:lnB>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latin typeface="Georgia" panose="02040502050405020303" pitchFamily="18" charset="0"/>
                        </a:rPr>
                        <a:t>Any other issue with invalid or inconsistent arguments</a:t>
                      </a:r>
                    </a:p>
                  </a:txBody>
                  <a:tcPr>
                    <a:lnT w="12700" cap="flat" cmpd="sng" algn="ctr">
                      <a:noFill/>
                      <a:prstDash val="solid"/>
                      <a:round/>
                      <a:headEnd type="none" w="med" len="med"/>
                      <a:tailEnd type="none" w="med" len="med"/>
                    </a:lnT>
                    <a:lnB>
                      <a:noFill/>
                    </a:lnB>
                  </a:tcPr>
                </a:tc>
              </a:tr>
              <a:tr h="132015">
                <a:tc>
                  <a:txBody>
                    <a:bodyPr/>
                    <a:lstStyle/>
                    <a:p>
                      <a:r>
                        <a:rPr lang="en-CA" sz="1600" b="1" dirty="0" err="1" smtClean="0">
                          <a:latin typeface="Consolas" panose="020B0609020204030204" pitchFamily="49" charset="0"/>
                          <a:cs typeface="Consolas" panose="020B0609020204030204" pitchFamily="49" charset="0"/>
                        </a:rPr>
                        <a:t>logic_error</a:t>
                      </a:r>
                      <a:endParaRPr lang="en-CA" sz="1600" b="1" dirty="0">
                        <a:latin typeface="Consolas" panose="020B0609020204030204" pitchFamily="49" charset="0"/>
                        <a:cs typeface="Consolas" panose="020B0609020204030204" pitchFamily="49" charset="0"/>
                      </a:endParaRPr>
                    </a:p>
                  </a:txBody>
                  <a:tcPr>
                    <a:lnT w="12700" cap="flat" cmpd="sng" algn="ctr">
                      <a:noFill/>
                      <a:prstDash val="solid"/>
                      <a:round/>
                      <a:headEnd type="none" w="med" len="med"/>
                      <a:tailEnd type="none" w="med" len="med"/>
                    </a:lnT>
                  </a:tcPr>
                </a:tc>
                <a:tc>
                  <a:txBody>
                    <a:bodyPr/>
                    <a:lstStyle/>
                    <a:p>
                      <a:r>
                        <a:rPr lang="en-CA" sz="1600" dirty="0" smtClean="0">
                          <a:latin typeface="Georgia" panose="02040502050405020303" pitchFamily="18" charset="0"/>
                        </a:rPr>
                        <a:t>Any other general issues with invalid</a:t>
                      </a:r>
                      <a:r>
                        <a:rPr lang="en-CA" sz="1600" baseline="0" dirty="0" smtClean="0">
                          <a:latin typeface="Georgia" panose="02040502050405020303" pitchFamily="18" charset="0"/>
                        </a:rPr>
                        <a:t> or inconsistent states</a:t>
                      </a:r>
                      <a:endParaRPr lang="en-CA" sz="1600" dirty="0">
                        <a:latin typeface="Georgia" panose="02040502050405020303" pitchFamily="18" charset="0"/>
                      </a:endParaRPr>
                    </a:p>
                  </a:txBody>
                  <a:tcPr>
                    <a:lnT w="12700" cap="flat" cmpd="sng" algn="ctr">
                      <a:noFill/>
                      <a:prstDash val="solid"/>
                      <a:round/>
                      <a:headEnd type="none" w="med" len="med"/>
                      <a:tailEnd type="none" w="med" len="med"/>
                    </a:lnT>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95364545"/>
              </p:ext>
            </p:extLst>
          </p:nvPr>
        </p:nvGraphicFramePr>
        <p:xfrm>
          <a:off x="179512" y="4776936"/>
          <a:ext cx="8892480" cy="1676400"/>
        </p:xfrm>
        <a:graphic>
          <a:graphicData uri="http://schemas.openxmlformats.org/drawingml/2006/table">
            <a:tbl>
              <a:tblPr firstRow="1" bandRow="1">
                <a:tableStyleId>{2D5ABB26-0587-4C30-8999-92F81FD0307C}</a:tableStyleId>
              </a:tblPr>
              <a:tblGrid>
                <a:gridCol w="2371328"/>
                <a:gridCol w="6521152"/>
              </a:tblGrid>
              <a:tr h="0">
                <a:tc>
                  <a:txBody>
                    <a:bodyPr/>
                    <a:lstStyle/>
                    <a:p>
                      <a:r>
                        <a:rPr lang="en-CA" sz="1600" b="1" dirty="0" err="1" smtClean="0">
                          <a:latin typeface="Consolas" panose="020B0609020204030204" pitchFamily="49" charset="0"/>
                          <a:cs typeface="Consolas" panose="020B0609020204030204" pitchFamily="49" charset="0"/>
                        </a:rPr>
                        <a:t>range_error</a:t>
                      </a:r>
                      <a:endParaRPr lang="en-CA" sz="1600" b="1" dirty="0">
                        <a:latin typeface="Consolas" panose="020B0609020204030204" pitchFamily="49" charset="0"/>
                        <a:cs typeface="Consolas" panose="020B0609020204030204" pitchFamily="49" charset="0"/>
                      </a:endParaRPr>
                    </a:p>
                  </a:txBody>
                  <a:tcPr>
                    <a:lnT w="12700" cap="flat" cmpd="sng" algn="ctr">
                      <a:noFill/>
                      <a:prstDash val="sysDot"/>
                      <a:round/>
                      <a:headEnd type="none" w="med" len="med"/>
                      <a:tailEnd type="none" w="med" len="med"/>
                    </a:lnT>
                    <a:lnB w="12700" cap="flat" cmpd="sng" algn="ctr">
                      <a:noFill/>
                      <a:prstDash val="solid"/>
                      <a:round/>
                      <a:headEnd type="none" w="med" len="med"/>
                      <a:tailEnd type="none" w="med" len="med"/>
                    </a:lnB>
                  </a:tcPr>
                </a:tc>
                <a:tc>
                  <a:txBody>
                    <a:bodyPr/>
                    <a:lstStyle/>
                    <a:p>
                      <a:r>
                        <a:rPr lang="en-CA" sz="1600" dirty="0" smtClean="0">
                          <a:latin typeface="Georgia" panose="02040502050405020303" pitchFamily="18" charset="0"/>
                        </a:rPr>
                        <a:t>When a</a:t>
                      </a:r>
                      <a:r>
                        <a:rPr lang="en-CA" sz="1600" baseline="0" dirty="0" smtClean="0">
                          <a:latin typeface="Georgia" panose="02040502050405020303" pitchFamily="18" charset="0"/>
                        </a:rPr>
                        <a:t> calculation produces a value outside a specific range</a:t>
                      </a:r>
                      <a:endParaRPr lang="en-CA" sz="1600" dirty="0">
                        <a:latin typeface="Georgia" panose="02040502050405020303" pitchFamily="18" charset="0"/>
                      </a:endParaRPr>
                    </a:p>
                  </a:txBody>
                  <a:tcPr>
                    <a:lnT w="12700" cap="flat" cmpd="sng" algn="ctr">
                      <a:noFill/>
                      <a:prstDash val="sysDot"/>
                      <a:round/>
                      <a:headEnd type="none" w="med" len="med"/>
                      <a:tailEnd type="none" w="med" len="med"/>
                    </a:lnT>
                    <a:lnB w="12700" cap="flat" cmpd="sng" algn="ctr">
                      <a:noFill/>
                      <a:prstDash val="solid"/>
                      <a:round/>
                      <a:headEnd type="none" w="med" len="med"/>
                      <a:tailEnd type="none" w="med" len="med"/>
                    </a:lnB>
                  </a:tcPr>
                </a:tc>
              </a:tr>
              <a:tr h="0">
                <a:tc>
                  <a:txBody>
                    <a:bodyPr/>
                    <a:lstStyle/>
                    <a:p>
                      <a:r>
                        <a:rPr lang="en-CA" sz="1600" b="1" dirty="0" err="1" smtClean="0">
                          <a:latin typeface="Consolas" panose="020B0609020204030204" pitchFamily="49" charset="0"/>
                          <a:cs typeface="Consolas" panose="020B0609020204030204" pitchFamily="49" charset="0"/>
                        </a:rPr>
                        <a:t>overflow_error</a:t>
                      </a:r>
                      <a:endParaRPr lang="en-CA" sz="1600" b="1" dirty="0">
                        <a:latin typeface="Consolas" panose="020B0609020204030204" pitchFamily="49" charset="0"/>
                        <a:cs typeface="Consolas" panose="020B0609020204030204" pitchFamily="49"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CA" sz="1600" dirty="0" smtClean="0">
                          <a:latin typeface="Georgia" panose="02040502050405020303" pitchFamily="18" charset="0"/>
                        </a:rPr>
                        <a:t>When a calculation produces an arithmetic overflow</a:t>
                      </a:r>
                      <a:endParaRPr lang="en-CA" sz="1600" dirty="0">
                        <a:latin typeface="Georgia" panose="02040502050405020303"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r>
                        <a:rPr lang="en-CA" sz="1600" b="1" dirty="0" err="1" smtClean="0">
                          <a:latin typeface="Consolas" panose="020B0609020204030204" pitchFamily="49" charset="0"/>
                          <a:cs typeface="Consolas" panose="020B0609020204030204" pitchFamily="49" charset="0"/>
                        </a:rPr>
                        <a:t>system_error</a:t>
                      </a:r>
                      <a:endParaRPr lang="en-CA" sz="1600" b="1" dirty="0">
                        <a:latin typeface="Consolas" panose="020B0609020204030204" pitchFamily="49" charset="0"/>
                        <a:cs typeface="Consolas" panose="020B0609020204030204" pitchFamily="49" charset="0"/>
                      </a:endParaRPr>
                    </a:p>
                  </a:txBody>
                  <a:tcPr>
                    <a:lnT w="12700" cap="flat" cmpd="sng" algn="ctr">
                      <a:noFill/>
                      <a:prstDash val="solid"/>
                      <a:round/>
                      <a:headEnd type="none" w="med" len="med"/>
                      <a:tailEnd type="none" w="med" len="med"/>
                    </a:lnT>
                    <a:lnB>
                      <a:noFill/>
                    </a:lnB>
                  </a:tcPr>
                </a:tc>
                <a:tc>
                  <a:txBody>
                    <a:bodyPr/>
                    <a:lstStyle/>
                    <a:p>
                      <a:r>
                        <a:rPr lang="en-CA" sz="1600" dirty="0" smtClean="0">
                          <a:latin typeface="Georgia" panose="02040502050405020303" pitchFamily="18" charset="0"/>
                        </a:rPr>
                        <a:t>When an issue arises</a:t>
                      </a:r>
                      <a:r>
                        <a:rPr lang="en-CA" sz="1600" baseline="0" dirty="0" smtClean="0">
                          <a:latin typeface="Georgia" panose="02040502050405020303" pitchFamily="18" charset="0"/>
                        </a:rPr>
                        <a:t> from the operating system</a:t>
                      </a:r>
                      <a:endParaRPr lang="en-CA" sz="1600" dirty="0">
                        <a:latin typeface="Georgia" panose="02040502050405020303" pitchFamily="18" charset="0"/>
                      </a:endParaRPr>
                    </a:p>
                  </a:txBody>
                  <a:tcPr>
                    <a:lnT w="12700" cap="flat" cmpd="sng" algn="ctr">
                      <a:noFill/>
                      <a:prstDash val="solid"/>
                      <a:round/>
                      <a:headEnd type="none" w="med" len="med"/>
                      <a:tailEnd type="none" w="med" len="med"/>
                    </a:lnT>
                    <a:lnB>
                      <a:noFill/>
                    </a:lnB>
                  </a:tcPr>
                </a:tc>
              </a:tr>
              <a:tr h="0">
                <a:tc>
                  <a:txBody>
                    <a:bodyPr/>
                    <a:lstStyle/>
                    <a:p>
                      <a:r>
                        <a:rPr lang="en-CA" sz="1600" b="1" dirty="0" err="1" smtClean="0">
                          <a:latin typeface="Consolas" panose="020B0609020204030204" pitchFamily="49" charset="0"/>
                          <a:cs typeface="Consolas" panose="020B0609020204030204" pitchFamily="49" charset="0"/>
                        </a:rPr>
                        <a:t>underflow_error</a:t>
                      </a:r>
                      <a:endParaRPr lang="en-CA" sz="1600" b="1" dirty="0">
                        <a:latin typeface="Consolas" panose="020B0609020204030204" pitchFamily="49" charset="0"/>
                        <a:cs typeface="Consolas" panose="020B0609020204030204" pitchFamily="49" charset="0"/>
                      </a:endParaRPr>
                    </a:p>
                  </a:txBody>
                  <a:tcPr>
                    <a:lnT w="12700" cap="flat" cmpd="sng" algn="ctr">
                      <a:noFill/>
                      <a:prstDash val="solid"/>
                      <a:round/>
                      <a:headEnd type="none" w="med" len="med"/>
                      <a:tailEnd type="none" w="med" len="med"/>
                    </a:lnT>
                    <a:lnB>
                      <a:noFill/>
                    </a:lnB>
                  </a:tcPr>
                </a:tc>
                <a:tc>
                  <a:txBody>
                    <a:bodyPr/>
                    <a:lstStyle/>
                    <a:p>
                      <a:r>
                        <a:rPr lang="en-CA" sz="1600" dirty="0" smtClean="0">
                          <a:latin typeface="Georgia" panose="02040502050405020303" pitchFamily="18" charset="0"/>
                        </a:rPr>
                        <a:t>When a calculation produces an arithmetic underflow</a:t>
                      </a:r>
                      <a:endParaRPr lang="en-CA" sz="1600" dirty="0">
                        <a:latin typeface="Georgia" panose="02040502050405020303" pitchFamily="18" charset="0"/>
                      </a:endParaRPr>
                    </a:p>
                  </a:txBody>
                  <a:tcPr>
                    <a:lnT w="12700" cap="flat" cmpd="sng" algn="ctr">
                      <a:noFill/>
                      <a:prstDash val="solid"/>
                      <a:round/>
                      <a:headEnd type="none" w="med" len="med"/>
                      <a:tailEnd type="none" w="med" len="med"/>
                    </a:lnT>
                    <a:lnB>
                      <a:noFill/>
                    </a:lnB>
                  </a:tcPr>
                </a:tc>
              </a:tr>
              <a:tr h="0">
                <a:tc>
                  <a:txBody>
                    <a:bodyPr/>
                    <a:lstStyle/>
                    <a:p>
                      <a:r>
                        <a:rPr lang="en-CA" sz="1600" b="1" dirty="0" err="1" smtClean="0">
                          <a:latin typeface="Consolas" panose="020B0609020204030204" pitchFamily="49" charset="0"/>
                          <a:cs typeface="Consolas" panose="020B0609020204030204" pitchFamily="49" charset="0"/>
                        </a:rPr>
                        <a:t>runtime_error</a:t>
                      </a:r>
                      <a:endParaRPr lang="en-CA" sz="1600" b="1" dirty="0">
                        <a:latin typeface="Consolas" panose="020B0609020204030204" pitchFamily="49" charset="0"/>
                        <a:cs typeface="Consolas" panose="020B0609020204030204" pitchFamily="49" charset="0"/>
                      </a:endParaRPr>
                    </a:p>
                  </a:txBody>
                  <a:tcPr>
                    <a:lnT w="12700" cap="flat" cmpd="sng" algn="ctr">
                      <a:noFill/>
                      <a:prstDash val="solid"/>
                      <a:round/>
                      <a:headEnd type="none" w="med" len="med"/>
                      <a:tailEnd type="none" w="med" len="med"/>
                    </a:lnT>
                  </a:tcPr>
                </a:tc>
                <a:tc>
                  <a:txBody>
                    <a:bodyPr/>
                    <a:lstStyle/>
                    <a:p>
                      <a:r>
                        <a:rPr lang="en-CA" sz="1600" dirty="0" smtClean="0">
                          <a:latin typeface="Georgia" panose="02040502050405020303" pitchFamily="18" charset="0"/>
                        </a:rPr>
                        <a:t>Any other issue that can only ever be detected while executing</a:t>
                      </a:r>
                      <a:endParaRPr lang="en-CA" sz="1600" dirty="0">
                        <a:latin typeface="Georgia" panose="02040502050405020303" pitchFamily="18" charset="0"/>
                      </a:endParaRPr>
                    </a:p>
                  </a:txBody>
                  <a:tcPr>
                    <a:lnT w="12700" cap="flat" cmpd="sng" algn="ctr">
                      <a:noFill/>
                      <a:prstDash val="solid"/>
                      <a:round/>
                      <a:headEnd type="none" w="med" len="med"/>
                      <a:tailEnd type="none" w="med" len="med"/>
                    </a:lnT>
                  </a:tcPr>
                </a:tc>
              </a:tr>
            </a:tbl>
          </a:graphicData>
        </a:graphic>
      </p:graphicFrame>
      <p:sp>
        <p:nvSpPr>
          <p:cNvPr id="7" name="TextBox 6"/>
          <p:cNvSpPr txBox="1"/>
          <p:nvPr/>
        </p:nvSpPr>
        <p:spPr>
          <a:xfrm>
            <a:off x="3347864" y="1916832"/>
            <a:ext cx="1414170" cy="369332"/>
          </a:xfrm>
          <a:prstGeom prst="rect">
            <a:avLst/>
          </a:prstGeom>
          <a:noFill/>
        </p:spPr>
        <p:txBody>
          <a:bodyPr wrap="none" rtlCol="0">
            <a:spAutoFit/>
          </a:bodyPr>
          <a:lstStyle/>
          <a:p>
            <a:r>
              <a:rPr lang="en-CA" dirty="0" smtClean="0">
                <a:solidFill>
                  <a:srgbClr val="0070C0"/>
                </a:solidFill>
                <a:latin typeface="Georgia" panose="02040502050405020303" pitchFamily="18" charset="0"/>
              </a:rPr>
              <a:t>Logic errors</a:t>
            </a:r>
            <a:endParaRPr lang="en-CA" dirty="0">
              <a:solidFill>
                <a:srgbClr val="0070C0"/>
              </a:solidFill>
              <a:latin typeface="Georgia" panose="02040502050405020303" pitchFamily="18" charset="0"/>
            </a:endParaRPr>
          </a:p>
        </p:txBody>
      </p:sp>
      <p:sp>
        <p:nvSpPr>
          <p:cNvPr id="8" name="TextBox 7"/>
          <p:cNvSpPr txBox="1"/>
          <p:nvPr/>
        </p:nvSpPr>
        <p:spPr>
          <a:xfrm>
            <a:off x="3168680" y="4509120"/>
            <a:ext cx="1842171" cy="369332"/>
          </a:xfrm>
          <a:prstGeom prst="rect">
            <a:avLst/>
          </a:prstGeom>
          <a:noFill/>
        </p:spPr>
        <p:txBody>
          <a:bodyPr wrap="none" rtlCol="0">
            <a:spAutoFit/>
          </a:bodyPr>
          <a:lstStyle/>
          <a:p>
            <a:r>
              <a:rPr lang="en-CA" dirty="0" smtClean="0">
                <a:solidFill>
                  <a:srgbClr val="0070C0"/>
                </a:solidFill>
                <a:latin typeface="Georgia" panose="02040502050405020303" pitchFamily="18" charset="0"/>
              </a:rPr>
              <a:t>Run-time errors</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2268595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Exceptions</a:t>
            </a:r>
            <a:endParaRPr lang="en-CA" dirty="0"/>
          </a:p>
        </p:txBody>
      </p:sp>
      <p:sp>
        <p:nvSpPr>
          <p:cNvPr id="3" name="Content Placeholder 2"/>
          <p:cNvSpPr>
            <a:spLocks noGrp="1"/>
          </p:cNvSpPr>
          <p:nvPr>
            <p:ph idx="1"/>
          </p:nvPr>
        </p:nvSpPr>
        <p:spPr>
          <a:xfrm>
            <a:off x="457200" y="1600200"/>
            <a:ext cx="8435280" cy="4525963"/>
          </a:xfrm>
        </p:spPr>
        <p:txBody>
          <a:bodyPr/>
          <a:lstStyle/>
          <a:p>
            <a:r>
              <a:rPr lang="en-CA" dirty="0" smtClean="0"/>
              <a:t>You can declare your own derived classes:</a:t>
            </a:r>
          </a:p>
          <a:p>
            <a:pPr marL="857250" lvl="2" indent="0">
              <a:buNone/>
            </a:pPr>
            <a:r>
              <a:rPr lang="en-CA" sz="1250" dirty="0" smtClean="0">
                <a:latin typeface="Consolas" panose="020B0609020204030204" pitchFamily="49" charset="0"/>
                <a:cs typeface="Consolas" panose="020B0609020204030204" pitchFamily="49" charset="0"/>
              </a:rPr>
              <a:t>#include &lt;string&gt;</a:t>
            </a:r>
          </a:p>
          <a:p>
            <a:pPr marL="857250" lvl="2" indent="0">
              <a:buNone/>
            </a:pPr>
            <a:r>
              <a:rPr lang="en-CA" sz="1250" dirty="0" smtClean="0">
                <a:latin typeface="Consolas" panose="020B0609020204030204" pitchFamily="49" charset="0"/>
                <a:cs typeface="Consolas" panose="020B0609020204030204" pitchFamily="49" charset="0"/>
              </a:rPr>
              <a:t>#include &lt;</a:t>
            </a:r>
            <a:r>
              <a:rPr lang="en-CA" sz="1250" dirty="0" err="1" smtClean="0">
                <a:latin typeface="Consolas" panose="020B0609020204030204" pitchFamily="49" charset="0"/>
                <a:cs typeface="Consolas" panose="020B0609020204030204" pitchFamily="49" charset="0"/>
              </a:rPr>
              <a:t>stdexcept</a:t>
            </a:r>
            <a:r>
              <a:rPr lang="en-CA" sz="1250" dirty="0" smtClean="0">
                <a:latin typeface="Consolas" panose="020B0609020204030204" pitchFamily="49" charset="0"/>
                <a:cs typeface="Consolas" panose="020B0609020204030204" pitchFamily="49" charset="0"/>
              </a:rPr>
              <a:t>&gt;</a:t>
            </a:r>
          </a:p>
          <a:p>
            <a:pPr marL="857250" lvl="2" indent="0">
              <a:buNone/>
            </a:pPr>
            <a:endParaRPr lang="en-CA" sz="1250" dirty="0">
              <a:latin typeface="Consolas" panose="020B0609020204030204" pitchFamily="49" charset="0"/>
              <a:cs typeface="Consolas" panose="020B0609020204030204" pitchFamily="49" charset="0"/>
            </a:endParaRPr>
          </a:p>
          <a:p>
            <a:pPr marL="857250" lvl="2" indent="0">
              <a:buNone/>
            </a:pPr>
            <a:r>
              <a:rPr lang="en-CA" sz="1250" dirty="0" smtClean="0">
                <a:latin typeface="Consolas" panose="020B0609020204030204" pitchFamily="49" charset="0"/>
                <a:cs typeface="Consolas" panose="020B0609020204030204" pitchFamily="49" charset="0"/>
              </a:rPr>
              <a:t>class </a:t>
            </a:r>
            <a:r>
              <a:rPr lang="en-CA" sz="1250" dirty="0" err="1" smtClean="0">
                <a:latin typeface="Consolas" panose="020B0609020204030204" pitchFamily="49" charset="0"/>
                <a:cs typeface="Consolas" panose="020B0609020204030204" pitchFamily="49" charset="0"/>
              </a:rPr>
              <a:t>Coded_exception</a:t>
            </a:r>
            <a:r>
              <a:rPr lang="en-CA" sz="1250" dirty="0" smtClean="0">
                <a:latin typeface="Consolas" panose="020B0609020204030204" pitchFamily="49" charset="0"/>
                <a:cs typeface="Consolas" panose="020B0609020204030204" pitchFamily="49" charset="0"/>
              </a:rPr>
              <a:t> : public std::</a:t>
            </a:r>
            <a:r>
              <a:rPr lang="en-CA" sz="1250" dirty="0" err="1" smtClean="0">
                <a:latin typeface="Consolas" panose="020B0609020204030204" pitchFamily="49" charset="0"/>
                <a:cs typeface="Consolas" panose="020B0609020204030204" pitchFamily="49" charset="0"/>
              </a:rPr>
              <a:t>logic_error</a:t>
            </a:r>
            <a:r>
              <a:rPr lang="en-CA" sz="1250" dirty="0" smtClean="0">
                <a:latin typeface="Consolas" panose="020B0609020204030204" pitchFamily="49" charset="0"/>
                <a:cs typeface="Consolas" panose="020B0609020204030204" pitchFamily="49" charset="0"/>
              </a:rPr>
              <a:t> {</a:t>
            </a:r>
          </a:p>
          <a:p>
            <a:pPr marL="85725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public:</a:t>
            </a:r>
          </a:p>
          <a:p>
            <a:pPr marL="857250" lvl="2" indent="0">
              <a:buNone/>
            </a:pPr>
            <a:r>
              <a:rPr lang="en-CA" sz="1250" dirty="0" smtClean="0">
                <a:latin typeface="Consolas" panose="020B0609020204030204" pitchFamily="49" charset="0"/>
                <a:cs typeface="Consolas" panose="020B0609020204030204" pitchFamily="49" charset="0"/>
              </a:rPr>
              <a:t>        </a:t>
            </a:r>
            <a:r>
              <a:rPr lang="en-CA" sz="1250" dirty="0" err="1" smtClean="0">
                <a:latin typeface="Consolas" panose="020B0609020204030204" pitchFamily="49" charset="0"/>
                <a:cs typeface="Consolas" panose="020B0609020204030204" pitchFamily="49" charset="0"/>
              </a:rPr>
              <a:t>Coded_exception</a:t>
            </a:r>
            <a:r>
              <a:rPr lang="en-CA" sz="1250" dirty="0" smtClean="0">
                <a:latin typeface="Consolas" panose="020B0609020204030204" pitchFamily="49" charset="0"/>
                <a:cs typeface="Consolas" panose="020B0609020204030204" pitchFamily="49" charset="0"/>
              </a:rPr>
              <a:t>( string const </a:t>
            </a:r>
            <a:r>
              <a:rPr lang="en-CA" sz="1250" dirty="0" err="1" smtClean="0">
                <a:latin typeface="Consolas" panose="020B0609020204030204" pitchFamily="49" charset="0"/>
                <a:cs typeface="Consolas" panose="020B0609020204030204" pitchFamily="49" charset="0"/>
              </a:rPr>
              <a:t>what_arg</a:t>
            </a:r>
            <a:r>
              <a:rPr lang="en-CA" sz="1250" dirty="0" smtClean="0">
                <a:latin typeface="Consolas" panose="020B0609020204030204" pitchFamily="49" charset="0"/>
                <a:cs typeface="Consolas" panose="020B0609020204030204" pitchFamily="49" charset="0"/>
              </a:rPr>
              <a:t>, int code );</a:t>
            </a:r>
          </a:p>
          <a:p>
            <a:pPr marL="85725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int code() const;    // Return an error code</a:t>
            </a:r>
          </a:p>
          <a:p>
            <a:pPr marL="857250" lvl="2" indent="0">
              <a:buNone/>
            </a:pPr>
            <a:endParaRPr lang="en-CA" sz="1250" dirty="0" smtClean="0">
              <a:latin typeface="Consolas" panose="020B0609020204030204" pitchFamily="49" charset="0"/>
              <a:cs typeface="Consolas" panose="020B0609020204030204" pitchFamily="49" charset="0"/>
            </a:endParaRPr>
          </a:p>
          <a:p>
            <a:pPr marL="857250" lvl="2" indent="0">
              <a:buNone/>
            </a:pPr>
            <a:r>
              <a:rPr lang="en-CA" sz="1250" dirty="0" smtClean="0">
                <a:latin typeface="Consolas" panose="020B0609020204030204" pitchFamily="49" charset="0"/>
                <a:cs typeface="Consolas" panose="020B0609020204030204" pitchFamily="49" charset="0"/>
              </a:rPr>
              <a:t>    private:</a:t>
            </a:r>
          </a:p>
          <a:p>
            <a:pPr marL="857250" lvl="2" indent="0">
              <a:buNone/>
            </a:pPr>
            <a:r>
              <a:rPr lang="en-CA" sz="1250" dirty="0" smtClean="0">
                <a:latin typeface="Consolas" panose="020B0609020204030204" pitchFamily="49" charset="0"/>
                <a:cs typeface="Consolas" panose="020B0609020204030204" pitchFamily="49" charset="0"/>
              </a:rPr>
              <a:t>        int </a:t>
            </a:r>
            <a:r>
              <a:rPr lang="en-CA" sz="1250" dirty="0" err="1" smtClean="0">
                <a:latin typeface="Consolas" panose="020B0609020204030204" pitchFamily="49" charset="0"/>
                <a:cs typeface="Consolas" panose="020B0609020204030204" pitchFamily="49" charset="0"/>
              </a:rPr>
              <a:t>error_code</a:t>
            </a:r>
            <a:r>
              <a:rPr lang="en-CA" sz="1250" dirty="0" smtClean="0">
                <a:latin typeface="Consolas" panose="020B0609020204030204" pitchFamily="49" charset="0"/>
                <a:cs typeface="Consolas" panose="020B0609020204030204" pitchFamily="49" charset="0"/>
              </a:rPr>
              <a:t>;</a:t>
            </a:r>
          </a:p>
          <a:p>
            <a:pPr marL="857250" lvl="2" indent="0">
              <a:buNone/>
            </a:pPr>
            <a:r>
              <a:rPr lang="en-CA" sz="1250" dirty="0" smtClean="0">
                <a:latin typeface="Consolas" panose="020B0609020204030204" pitchFamily="49" charset="0"/>
                <a:cs typeface="Consolas" panose="020B0609020204030204" pitchFamily="49" charset="0"/>
              </a:rPr>
              <a:t>};</a:t>
            </a:r>
          </a:p>
          <a:p>
            <a:pPr marL="857250" lvl="2" indent="0">
              <a:buNone/>
            </a:pPr>
            <a:endParaRPr lang="en-CA" sz="1250" dirty="0">
              <a:latin typeface="Consolas" panose="020B0609020204030204" pitchFamily="49" charset="0"/>
              <a:cs typeface="Consolas" panose="020B0609020204030204" pitchFamily="49" charset="0"/>
            </a:endParaRPr>
          </a:p>
          <a:p>
            <a:pPr marL="857250" lvl="2" indent="0">
              <a:buNone/>
            </a:pPr>
            <a:r>
              <a:rPr lang="en-CA" sz="1250" dirty="0" err="1" smtClean="0">
                <a:latin typeface="Consolas" panose="020B0609020204030204" pitchFamily="49" charset="0"/>
                <a:cs typeface="Consolas" panose="020B0609020204030204" pitchFamily="49" charset="0"/>
              </a:rPr>
              <a:t>Coded_exception</a:t>
            </a:r>
            <a:r>
              <a:rPr lang="en-CA" sz="1250" dirty="0" smtClean="0">
                <a:latin typeface="Consolas" panose="020B0609020204030204" pitchFamily="49" charset="0"/>
                <a:cs typeface="Consolas" panose="020B0609020204030204" pitchFamily="49" charset="0"/>
              </a:rPr>
              <a:t>::</a:t>
            </a:r>
            <a:r>
              <a:rPr lang="en-CA" sz="1250" dirty="0" err="1" smtClean="0">
                <a:latin typeface="Consolas" panose="020B0609020204030204" pitchFamily="49" charset="0"/>
                <a:cs typeface="Consolas" panose="020B0609020204030204" pitchFamily="49" charset="0"/>
              </a:rPr>
              <a:t>Coded_exception</a:t>
            </a:r>
            <a:r>
              <a:rPr lang="en-CA" sz="1250" dirty="0">
                <a:latin typeface="Consolas" panose="020B0609020204030204" pitchFamily="49" charset="0"/>
                <a:cs typeface="Consolas" panose="020B0609020204030204" pitchFamily="49" charset="0"/>
              </a:rPr>
              <a:t>( string const </a:t>
            </a:r>
            <a:r>
              <a:rPr lang="en-CA" sz="1250" dirty="0" err="1" smtClean="0">
                <a:latin typeface="Consolas" panose="020B0609020204030204" pitchFamily="49" charset="0"/>
                <a:cs typeface="Consolas" panose="020B0609020204030204" pitchFamily="49" charset="0"/>
              </a:rPr>
              <a:t>what_arg</a:t>
            </a:r>
            <a:r>
              <a:rPr lang="en-CA" sz="1250" dirty="0">
                <a:latin typeface="Consolas" panose="020B0609020204030204" pitchFamily="49" charset="0"/>
                <a:cs typeface="Consolas" panose="020B0609020204030204" pitchFamily="49" charset="0"/>
              </a:rPr>
              <a:t>, int code </a:t>
            </a:r>
            <a:r>
              <a:rPr lang="en-CA" sz="1250" dirty="0" smtClean="0">
                <a:latin typeface="Consolas" panose="020B0609020204030204" pitchFamily="49" charset="0"/>
                <a:cs typeface="Consolas" panose="020B0609020204030204" pitchFamily="49" charset="0"/>
              </a:rPr>
              <a:t>):</a:t>
            </a:r>
          </a:p>
          <a:p>
            <a:pPr marL="857250" lvl="2" indent="0">
              <a:buNone/>
            </a:pPr>
            <a:r>
              <a:rPr lang="en-CA" sz="1250" dirty="0" smtClean="0">
                <a:latin typeface="Consolas" panose="020B0609020204030204" pitchFamily="49" charset="0"/>
                <a:cs typeface="Consolas" panose="020B0609020204030204" pitchFamily="49" charset="0"/>
              </a:rPr>
              <a:t>std::</a:t>
            </a:r>
            <a:r>
              <a:rPr lang="en-CA" sz="1250" dirty="0" err="1" smtClean="0">
                <a:latin typeface="Consolas" panose="020B0609020204030204" pitchFamily="49" charset="0"/>
                <a:cs typeface="Consolas" panose="020B0609020204030204" pitchFamily="49" charset="0"/>
              </a:rPr>
              <a:t>logic_error</a:t>
            </a:r>
            <a:r>
              <a:rPr lang="en-CA" sz="1250" dirty="0" smtClean="0">
                <a:latin typeface="Consolas" panose="020B0609020204030204" pitchFamily="49" charset="0"/>
                <a:cs typeface="Consolas" panose="020B0609020204030204" pitchFamily="49" charset="0"/>
              </a:rPr>
              <a:t>( </a:t>
            </a:r>
            <a:r>
              <a:rPr lang="en-CA" sz="1250" dirty="0" err="1" smtClean="0">
                <a:latin typeface="Consolas" panose="020B0609020204030204" pitchFamily="49" charset="0"/>
                <a:cs typeface="Consolas" panose="020B0609020204030204" pitchFamily="49" charset="0"/>
              </a:rPr>
              <a:t>what_arg</a:t>
            </a:r>
            <a:r>
              <a:rPr lang="en-CA" sz="1250" dirty="0" smtClean="0">
                <a:latin typeface="Consolas" panose="020B0609020204030204" pitchFamily="49" charset="0"/>
                <a:cs typeface="Consolas" panose="020B0609020204030204" pitchFamily="49" charset="0"/>
              </a:rPr>
              <a:t> ),</a:t>
            </a:r>
          </a:p>
          <a:p>
            <a:pPr marL="857250" lvl="2" indent="0">
              <a:buNone/>
            </a:pPr>
            <a:r>
              <a:rPr lang="en-CA" sz="1250" dirty="0" err="1" smtClean="0">
                <a:latin typeface="Consolas" panose="020B0609020204030204" pitchFamily="49" charset="0"/>
                <a:cs typeface="Consolas" panose="020B0609020204030204" pitchFamily="49" charset="0"/>
              </a:rPr>
              <a:t>error_code</a:t>
            </a:r>
            <a:r>
              <a:rPr lang="en-CA" sz="1250" dirty="0" smtClean="0">
                <a:latin typeface="Consolas" panose="020B0609020204030204" pitchFamily="49" charset="0"/>
                <a:cs typeface="Consolas" panose="020B0609020204030204" pitchFamily="49" charset="0"/>
              </a:rPr>
              <a:t>( code ) {</a:t>
            </a:r>
          </a:p>
          <a:p>
            <a:pPr marL="85725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 Do something...</a:t>
            </a:r>
          </a:p>
          <a:p>
            <a:pPr marL="857250" lvl="2" indent="0">
              <a:buNone/>
            </a:pPr>
            <a:r>
              <a:rPr lang="en-CA" sz="1250" dirty="0" smtClean="0">
                <a:latin typeface="Consolas" panose="020B0609020204030204" pitchFamily="49" charset="0"/>
                <a:cs typeface="Consolas" panose="020B0609020204030204" pitchFamily="49" charset="0"/>
              </a:rPr>
              <a:t>}</a:t>
            </a:r>
          </a:p>
          <a:p>
            <a:pPr marL="857250" lvl="2" indent="0">
              <a:buNone/>
            </a:pPr>
            <a:endParaRPr lang="en-CA" sz="1250" dirty="0">
              <a:latin typeface="Consolas" panose="020B0609020204030204" pitchFamily="49" charset="0"/>
              <a:cs typeface="Consolas" panose="020B0609020204030204" pitchFamily="49" charset="0"/>
            </a:endParaRPr>
          </a:p>
          <a:p>
            <a:pPr marL="857250" lvl="2" indent="0">
              <a:buNone/>
            </a:pPr>
            <a:r>
              <a:rPr lang="en-CA" sz="1250" dirty="0" smtClean="0">
                <a:latin typeface="Consolas" panose="020B0609020204030204" pitchFamily="49" charset="0"/>
                <a:cs typeface="Consolas" panose="020B0609020204030204" pitchFamily="49" charset="0"/>
              </a:rPr>
              <a:t>int </a:t>
            </a:r>
            <a:r>
              <a:rPr lang="en-CA" sz="1250" dirty="0" err="1" smtClean="0">
                <a:latin typeface="Consolas" panose="020B0609020204030204" pitchFamily="49" charset="0"/>
                <a:cs typeface="Consolas" panose="020B0609020204030204" pitchFamily="49" charset="0"/>
              </a:rPr>
              <a:t>Coded_exception</a:t>
            </a:r>
            <a:r>
              <a:rPr lang="en-CA" sz="1250" dirty="0" smtClean="0">
                <a:latin typeface="Consolas" panose="020B0609020204030204" pitchFamily="49" charset="0"/>
                <a:cs typeface="Consolas" panose="020B0609020204030204" pitchFamily="49" charset="0"/>
              </a:rPr>
              <a:t>::code() const {</a:t>
            </a:r>
          </a:p>
          <a:p>
            <a:pPr marL="85725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return </a:t>
            </a:r>
            <a:r>
              <a:rPr lang="en-CA" sz="1250" dirty="0" err="1" smtClean="0">
                <a:latin typeface="Consolas" panose="020B0609020204030204" pitchFamily="49" charset="0"/>
                <a:cs typeface="Consolas" panose="020B0609020204030204" pitchFamily="49" charset="0"/>
              </a:rPr>
              <a:t>error_code</a:t>
            </a:r>
            <a:r>
              <a:rPr lang="en-CA" sz="1250" dirty="0" smtClean="0">
                <a:latin typeface="Consolas" panose="020B0609020204030204" pitchFamily="49" charset="0"/>
                <a:cs typeface="Consolas" panose="020B0609020204030204" pitchFamily="49" charset="0"/>
              </a:rPr>
              <a:t>;</a:t>
            </a:r>
          </a:p>
          <a:p>
            <a:pPr marL="857250" lvl="2" indent="0">
              <a:buNone/>
            </a:pPr>
            <a:r>
              <a:rPr lang="en-CA" sz="125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4194602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Exceptions</a:t>
            </a:r>
            <a:endParaRPr lang="en-CA" dirty="0"/>
          </a:p>
        </p:txBody>
      </p:sp>
      <p:sp>
        <p:nvSpPr>
          <p:cNvPr id="3" name="Content Placeholder 2"/>
          <p:cNvSpPr>
            <a:spLocks noGrp="1"/>
          </p:cNvSpPr>
          <p:nvPr>
            <p:ph idx="1"/>
          </p:nvPr>
        </p:nvSpPr>
        <p:spPr>
          <a:xfrm>
            <a:off x="457200" y="1600200"/>
            <a:ext cx="8075240" cy="4525963"/>
          </a:xfrm>
        </p:spPr>
        <p:txBody>
          <a:bodyPr/>
          <a:lstStyle/>
          <a:p>
            <a:r>
              <a:rPr lang="en-CA" dirty="0" smtClean="0"/>
              <a:t>You are now able to throw your coded exception whenever necessary:</a:t>
            </a:r>
          </a:p>
          <a:p>
            <a:pPr marL="857250" lvl="2" indent="0">
              <a:buNone/>
            </a:pPr>
            <a:r>
              <a:rPr lang="en-CA" sz="1250" dirty="0" smtClean="0">
                <a:latin typeface="Consolas" panose="020B0609020204030204" pitchFamily="49" charset="0"/>
                <a:cs typeface="Consolas" panose="020B0609020204030204" pitchFamily="49" charset="0"/>
              </a:rPr>
              <a:t>void </a:t>
            </a:r>
            <a:r>
              <a:rPr lang="en-CA" sz="1250" dirty="0" err="1" smtClean="0">
                <a:latin typeface="Consolas" panose="020B0609020204030204" pitchFamily="49" charset="0"/>
                <a:cs typeface="Consolas" panose="020B0609020204030204" pitchFamily="49" charset="0"/>
              </a:rPr>
              <a:t>communication_initialization</a:t>
            </a:r>
            <a:r>
              <a:rPr lang="en-CA" sz="1250" dirty="0" smtClean="0">
                <a:latin typeface="Consolas" panose="020B0609020204030204" pitchFamily="49" charset="0"/>
                <a:cs typeface="Consolas" panose="020B0609020204030204" pitchFamily="49" charset="0"/>
              </a:rPr>
              <a:t>( /* args */</a:t>
            </a:r>
            <a:r>
              <a:rPr lang="en-CA" sz="1250" i="1" dirty="0" smtClean="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t>
            </a:r>
          </a:p>
          <a:p>
            <a:pPr marL="85725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 Do something</a:t>
            </a:r>
          </a:p>
          <a:p>
            <a:pPr marL="857250" lvl="2" indent="0">
              <a:buNone/>
            </a:pPr>
            <a:endParaRPr lang="en-CA" sz="1250" dirty="0">
              <a:latin typeface="Consolas" panose="020B0609020204030204" pitchFamily="49" charset="0"/>
              <a:cs typeface="Consolas" panose="020B0609020204030204" pitchFamily="49" charset="0"/>
            </a:endParaRPr>
          </a:p>
          <a:p>
            <a:pPr marL="857250" lvl="2" indent="0">
              <a:buNone/>
            </a:pPr>
            <a:r>
              <a:rPr lang="en-CA" sz="1250" dirty="0" smtClean="0">
                <a:latin typeface="Consolas" panose="020B0609020204030204" pitchFamily="49" charset="0"/>
                <a:cs typeface="Consolas" panose="020B0609020204030204" pitchFamily="49" charset="0"/>
              </a:rPr>
              <a:t>    for ( ... ) {</a:t>
            </a:r>
          </a:p>
          <a:p>
            <a:pPr marL="85725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 ...</a:t>
            </a:r>
          </a:p>
          <a:p>
            <a:pPr marL="857250" lvl="2" indent="0">
              <a:buNone/>
            </a:pPr>
            <a:endParaRPr lang="en-CA" sz="1250" dirty="0">
              <a:latin typeface="Consolas" panose="020B0609020204030204" pitchFamily="49" charset="0"/>
              <a:cs typeface="Consolas" panose="020B0609020204030204" pitchFamily="49" charset="0"/>
            </a:endParaRPr>
          </a:p>
          <a:p>
            <a:pPr marL="857250" lvl="2" indent="0">
              <a:buNone/>
            </a:pPr>
            <a:r>
              <a:rPr lang="en-CA" sz="1250" dirty="0" smtClean="0">
                <a:latin typeface="Consolas" panose="020B0609020204030204" pitchFamily="49" charset="0"/>
                <a:cs typeface="Consolas" panose="020B0609020204030204" pitchFamily="49" charset="0"/>
              </a:rPr>
              <a:t>        if ( ... ) {</a:t>
            </a:r>
          </a:p>
          <a:p>
            <a:pPr marL="85725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throw </a:t>
            </a:r>
            <a:r>
              <a:rPr lang="en-CA" sz="1250" dirty="0" err="1" smtClean="0">
                <a:latin typeface="Consolas" panose="020B0609020204030204" pitchFamily="49" charset="0"/>
                <a:cs typeface="Consolas" panose="020B0609020204030204" pitchFamily="49" charset="0"/>
              </a:rPr>
              <a:t>Coded_exception</a:t>
            </a:r>
            <a:r>
              <a:rPr lang="en-CA" sz="1250" dirty="0" smtClean="0">
                <a:latin typeface="Consolas" panose="020B0609020204030204" pitchFamily="49" charset="0"/>
                <a:cs typeface="Consolas" panose="020B0609020204030204" pitchFamily="49" charset="0"/>
              </a:rPr>
              <a:t>( "Invalid communications port", 35 );</a:t>
            </a:r>
          </a:p>
          <a:p>
            <a:pPr marL="85725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t>
            </a:r>
          </a:p>
          <a:p>
            <a:pPr marL="857250" lvl="2" indent="0">
              <a:buNone/>
            </a:pPr>
            <a:endParaRPr lang="en-CA" sz="1250" dirty="0">
              <a:latin typeface="Consolas" panose="020B0609020204030204" pitchFamily="49" charset="0"/>
              <a:cs typeface="Consolas" panose="020B0609020204030204" pitchFamily="49" charset="0"/>
            </a:endParaRPr>
          </a:p>
          <a:p>
            <a:pPr marL="857250" lvl="2" indent="0">
              <a:buNone/>
            </a:pPr>
            <a:r>
              <a:rPr lang="en-CA" sz="1250" dirty="0" smtClean="0">
                <a:latin typeface="Consolas" panose="020B0609020204030204" pitchFamily="49" charset="0"/>
                <a:cs typeface="Consolas" panose="020B0609020204030204" pitchFamily="49" charset="0"/>
              </a:rPr>
              <a:t>        while ( ... ) {</a:t>
            </a:r>
          </a:p>
          <a:p>
            <a:pPr marL="85725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 ...</a:t>
            </a:r>
          </a:p>
          <a:p>
            <a:pPr marL="857250" lvl="2" indent="0">
              <a:buNone/>
            </a:pPr>
            <a:endParaRPr lang="en-CA" sz="1250" dirty="0">
              <a:latin typeface="Consolas" panose="020B0609020204030204" pitchFamily="49" charset="0"/>
              <a:cs typeface="Consolas" panose="020B0609020204030204" pitchFamily="49" charset="0"/>
            </a:endParaRPr>
          </a:p>
          <a:p>
            <a:pPr marL="857250" lvl="2" indent="0">
              <a:buNone/>
            </a:pPr>
            <a:r>
              <a:rPr lang="en-CA" sz="1250" dirty="0" smtClean="0">
                <a:latin typeface="Consolas" panose="020B0609020204030204" pitchFamily="49" charset="0"/>
                <a:cs typeface="Consolas" panose="020B0609020204030204" pitchFamily="49" charset="0"/>
              </a:rPr>
              <a:t>             if ( ... ) {</a:t>
            </a:r>
          </a:p>
          <a:p>
            <a:pPr marL="85725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throw </a:t>
            </a:r>
            <a:r>
              <a:rPr lang="en-CA" sz="1250" dirty="0" err="1" smtClean="0">
                <a:latin typeface="Consolas" panose="020B0609020204030204" pitchFamily="49" charset="0"/>
                <a:cs typeface="Consolas" panose="020B0609020204030204" pitchFamily="49" charset="0"/>
              </a:rPr>
              <a:t>Coded_exception</a:t>
            </a:r>
            <a:r>
              <a:rPr lang="en-CA" sz="1250" dirty="0" smtClean="0">
                <a:latin typeface="Consolas" panose="020B0609020204030204" pitchFamily="49" charset="0"/>
                <a:cs typeface="Consolas" panose="020B0609020204030204" pitchFamily="49" charset="0"/>
              </a:rPr>
              <a:t>( "Unknown source", 15 );</a:t>
            </a:r>
          </a:p>
          <a:p>
            <a:pPr marL="85725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t>
            </a:r>
          </a:p>
          <a:p>
            <a:pPr marL="85725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t>
            </a:r>
          </a:p>
          <a:p>
            <a:pPr marL="85725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t>
            </a:r>
          </a:p>
          <a:p>
            <a:pPr marL="857250" lvl="2" indent="0">
              <a:buNone/>
            </a:pPr>
            <a:r>
              <a:rPr lang="en-CA" sz="125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253329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Exceptions</a:t>
            </a:r>
            <a:endParaRPr lang="en-CA" dirty="0"/>
          </a:p>
        </p:txBody>
      </p:sp>
      <p:sp>
        <p:nvSpPr>
          <p:cNvPr id="3" name="Content Placeholder 2"/>
          <p:cNvSpPr>
            <a:spLocks noGrp="1"/>
          </p:cNvSpPr>
          <p:nvPr>
            <p:ph idx="1"/>
          </p:nvPr>
        </p:nvSpPr>
        <p:spPr>
          <a:xfrm>
            <a:off x="457200" y="1600200"/>
            <a:ext cx="8363272" cy="4525963"/>
          </a:xfrm>
        </p:spPr>
        <p:txBody>
          <a:bodyPr/>
          <a:lstStyle/>
          <a:p>
            <a:r>
              <a:rPr lang="en-CA" dirty="0" smtClean="0"/>
              <a:t>You can now catch this exception:</a:t>
            </a:r>
          </a:p>
          <a:p>
            <a:pPr marL="857250" lvl="2" indent="0">
              <a:buNone/>
            </a:pPr>
            <a:r>
              <a:rPr lang="en-CA" sz="1400" dirty="0" smtClean="0">
                <a:latin typeface="Consolas" panose="020B0609020204030204" pitchFamily="49" charset="0"/>
                <a:cs typeface="Consolas" panose="020B0609020204030204" pitchFamily="49" charset="0"/>
              </a:rPr>
              <a:t>int main() {</a:t>
            </a:r>
          </a:p>
          <a:p>
            <a:pPr marL="85725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Perform some set up</a:t>
            </a:r>
          </a:p>
          <a:p>
            <a:pPr marL="857250" lvl="2" indent="0">
              <a:buNone/>
            </a:pPr>
            <a:endParaRPr lang="en-CA" sz="1400" dirty="0">
              <a:latin typeface="Consolas" panose="020B0609020204030204" pitchFamily="49" charset="0"/>
              <a:cs typeface="Consolas" panose="020B0609020204030204" pitchFamily="49" charset="0"/>
            </a:endParaRPr>
          </a:p>
          <a:p>
            <a:pPr marL="857250" lvl="2" indent="0">
              <a:buNone/>
            </a:pPr>
            <a:r>
              <a:rPr lang="en-CA" sz="1400" dirty="0" smtClean="0">
                <a:latin typeface="Consolas" panose="020B0609020204030204" pitchFamily="49" charset="0"/>
                <a:cs typeface="Consolas" panose="020B0609020204030204" pitchFamily="49" charset="0"/>
              </a:rPr>
              <a:t>    try {</a:t>
            </a:r>
          </a:p>
          <a:p>
            <a:pPr marL="857250" lvl="2" indent="0">
              <a:buNone/>
            </a:pP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communication_initialization</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args */ );</a:t>
            </a:r>
          </a:p>
          <a:p>
            <a:pPr marL="857250" lvl="2" indent="0">
              <a:buNone/>
            </a:pPr>
            <a:endParaRPr lang="en-CA" sz="1400" dirty="0">
              <a:latin typeface="Consolas" panose="020B0609020204030204" pitchFamily="49" charset="0"/>
              <a:cs typeface="Consolas" panose="020B0609020204030204" pitchFamily="49" charset="0"/>
            </a:endParaRPr>
          </a:p>
          <a:p>
            <a:pPr marL="857250" lvl="2" indent="0">
              <a:buNone/>
            </a:pPr>
            <a:r>
              <a:rPr lang="en-CA" sz="1400" dirty="0" smtClean="0">
                <a:latin typeface="Consolas" panose="020B0609020204030204" pitchFamily="49" charset="0"/>
                <a:cs typeface="Consolas" panose="020B0609020204030204" pitchFamily="49" charset="0"/>
              </a:rPr>
              <a:t>    } catch ( </a:t>
            </a:r>
            <a:r>
              <a:rPr lang="en-CA" sz="1400" b="1" dirty="0" err="1" smtClean="0">
                <a:solidFill>
                  <a:srgbClr val="0070C0"/>
                </a:solidFill>
                <a:latin typeface="Consolas" panose="020B0609020204030204" pitchFamily="49" charset="0"/>
                <a:cs typeface="Consolas" panose="020B0609020204030204" pitchFamily="49" charset="0"/>
              </a:rPr>
              <a:t>Coded_exception</a:t>
            </a:r>
            <a:r>
              <a:rPr lang="en-CA" sz="1400" b="1" dirty="0" smtClean="0">
                <a:solidFill>
                  <a:srgbClr val="0070C0"/>
                </a:solidFill>
                <a:latin typeface="Consolas" panose="020B0609020204030204" pitchFamily="49" charset="0"/>
                <a:cs typeface="Consolas" panose="020B0609020204030204" pitchFamily="49" charset="0"/>
              </a:rPr>
              <a:t> </a:t>
            </a:r>
            <a:r>
              <a:rPr lang="en-CA" sz="1400" b="1" dirty="0" smtClean="0">
                <a:solidFill>
                  <a:srgbClr val="0070C0"/>
                </a:solidFill>
                <a:latin typeface="Consolas" panose="020B0609020204030204" pitchFamily="49" charset="0"/>
                <a:cs typeface="Consolas" panose="020B0609020204030204" pitchFamily="49" charset="0"/>
              </a:rPr>
              <a:t>&amp;e </a:t>
            </a:r>
            <a:r>
              <a:rPr lang="en-CA" sz="1400" dirty="0" smtClean="0">
                <a:latin typeface="Consolas" panose="020B0609020204030204" pitchFamily="49" charset="0"/>
                <a:cs typeface="Consolas" panose="020B0609020204030204" pitchFamily="49" charset="0"/>
              </a:rPr>
              <a:t>) {</a:t>
            </a:r>
          </a:p>
          <a:p>
            <a:pPr marL="85725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std::cout &lt;&lt; "Error message: \"" &lt;&lt; </a:t>
            </a:r>
            <a:r>
              <a:rPr lang="en-CA" sz="1400" dirty="0" err="1" smtClean="0">
                <a:latin typeface="Consolas" panose="020B0609020204030204" pitchFamily="49" charset="0"/>
                <a:cs typeface="Consolas" panose="020B0609020204030204" pitchFamily="49" charset="0"/>
              </a:rPr>
              <a:t>e.what</a:t>
            </a:r>
            <a:r>
              <a:rPr lang="en-CA" sz="1400" dirty="0" smtClean="0">
                <a:latin typeface="Consolas" panose="020B0609020204030204" pitchFamily="49" charset="0"/>
                <a:cs typeface="Consolas" panose="020B0609020204030204" pitchFamily="49" charset="0"/>
              </a:rPr>
              <a:t>() &lt;&lt; "\"" &lt;&lt; std::endl;</a:t>
            </a:r>
          </a:p>
          <a:p>
            <a:pPr marL="85725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std::cout &lt;&lt; </a:t>
            </a:r>
            <a:r>
              <a:rPr lang="en-CA" sz="1400" dirty="0">
                <a:latin typeface="Consolas" panose="020B0609020204030204" pitchFamily="49" charset="0"/>
                <a:cs typeface="Consolas" panose="020B0609020204030204" pitchFamily="49" charset="0"/>
              </a:rPr>
              <a:t>"Error </a:t>
            </a:r>
            <a:r>
              <a:rPr lang="en-CA" sz="1400" dirty="0" smtClean="0">
                <a:latin typeface="Consolas" panose="020B0609020204030204" pitchFamily="49" charset="0"/>
                <a:cs typeface="Consolas" panose="020B0609020204030204" pitchFamily="49" charset="0"/>
              </a:rPr>
              <a:t>code: "      &lt;&lt; </a:t>
            </a:r>
            <a:r>
              <a:rPr lang="en-CA" sz="1400" dirty="0" err="1" smtClean="0">
                <a:latin typeface="Consolas" panose="020B0609020204030204" pitchFamily="49" charset="0"/>
                <a:cs typeface="Consolas" panose="020B0609020204030204" pitchFamily="49" charset="0"/>
              </a:rPr>
              <a:t>e.code</a:t>
            </a:r>
            <a:r>
              <a:rPr lang="en-CA" sz="1400" dirty="0" smtClean="0">
                <a:latin typeface="Consolas" panose="020B0609020204030204" pitchFamily="49" charset="0"/>
                <a:cs typeface="Consolas" panose="020B0609020204030204" pitchFamily="49" charset="0"/>
              </a:rPr>
              <a:t>() &lt;&lt; </a:t>
            </a:r>
            <a:r>
              <a:rPr lang="en-CA" sz="1400" dirty="0">
                <a:latin typeface="Consolas" panose="020B0609020204030204" pitchFamily="49" charset="0"/>
                <a:cs typeface="Consolas" panose="020B0609020204030204" pitchFamily="49" charset="0"/>
              </a:rPr>
              <a:t>std::endl</a:t>
            </a:r>
            <a:r>
              <a:rPr lang="en-CA" sz="1400" dirty="0" smtClean="0">
                <a:latin typeface="Consolas" panose="020B0609020204030204" pitchFamily="49" charset="0"/>
                <a:cs typeface="Consolas" panose="020B0609020204030204" pitchFamily="49" charset="0"/>
              </a:rPr>
              <a:t>;</a:t>
            </a:r>
          </a:p>
          <a:p>
            <a:pPr marL="85725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p>
          <a:p>
            <a:pPr marL="857250" lvl="2" indent="0">
              <a:buNone/>
            </a:pPr>
            <a:endParaRPr lang="en-CA" sz="1400" dirty="0">
              <a:latin typeface="Consolas" panose="020B0609020204030204" pitchFamily="49" charset="0"/>
              <a:cs typeface="Consolas" panose="020B0609020204030204" pitchFamily="49" charset="0"/>
            </a:endParaRPr>
          </a:p>
          <a:p>
            <a:pPr marL="857250" lvl="2" indent="0">
              <a:buNone/>
            </a:pPr>
            <a:r>
              <a:rPr lang="en-CA" sz="1400" dirty="0" smtClean="0">
                <a:latin typeface="Consolas" panose="020B0609020204030204" pitchFamily="49" charset="0"/>
                <a:cs typeface="Consolas" panose="020B0609020204030204" pitchFamily="49" charset="0"/>
              </a:rPr>
              <a:t>    // Continue processing...</a:t>
            </a:r>
          </a:p>
          <a:p>
            <a:pPr marL="857250" lvl="2" indent="0">
              <a:buNone/>
            </a:pPr>
            <a:endParaRPr lang="en-CA" sz="1400" dirty="0">
              <a:latin typeface="Consolas" panose="020B0609020204030204" pitchFamily="49" charset="0"/>
              <a:cs typeface="Consolas" panose="020B0609020204030204" pitchFamily="49" charset="0"/>
            </a:endParaRPr>
          </a:p>
          <a:p>
            <a:pPr marL="857250" lvl="2" indent="0">
              <a:buNone/>
            </a:pPr>
            <a:r>
              <a:rPr lang="en-CA" sz="1400" dirty="0" smtClean="0">
                <a:latin typeface="Consolas" panose="020B0609020204030204" pitchFamily="49" charset="0"/>
                <a:cs typeface="Consolas" panose="020B0609020204030204" pitchFamily="49" charset="0"/>
              </a:rPr>
              <a:t>    return 0;</a:t>
            </a:r>
          </a:p>
          <a:p>
            <a:pPr marL="857250" lvl="2" indent="0">
              <a:buNone/>
            </a:pPr>
            <a:r>
              <a:rPr lang="en-CA" sz="14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029998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Exceptions</a:t>
            </a:r>
            <a:endParaRPr lang="en-CA" dirty="0"/>
          </a:p>
        </p:txBody>
      </p:sp>
      <p:sp>
        <p:nvSpPr>
          <p:cNvPr id="3" name="Content Placeholder 2"/>
          <p:cNvSpPr>
            <a:spLocks noGrp="1"/>
          </p:cNvSpPr>
          <p:nvPr>
            <p:ph idx="1"/>
          </p:nvPr>
        </p:nvSpPr>
        <p:spPr>
          <a:xfrm>
            <a:off x="457200" y="1600200"/>
            <a:ext cx="8363272" cy="4525963"/>
          </a:xfrm>
        </p:spPr>
        <p:txBody>
          <a:bodyPr/>
          <a:lstStyle/>
          <a:p>
            <a:r>
              <a:rPr lang="en-CA" dirty="0" smtClean="0"/>
              <a:t>Your new exception will still be caught as a logic error:</a:t>
            </a:r>
          </a:p>
          <a:p>
            <a:pPr marL="857250" lvl="2" indent="0">
              <a:buNone/>
            </a:pPr>
            <a:r>
              <a:rPr lang="en-CA" sz="1400" dirty="0" smtClean="0">
                <a:latin typeface="Consolas" panose="020B0609020204030204" pitchFamily="49" charset="0"/>
                <a:cs typeface="Consolas" panose="020B0609020204030204" pitchFamily="49" charset="0"/>
              </a:rPr>
              <a:t>int main() {</a:t>
            </a:r>
          </a:p>
          <a:p>
            <a:pPr marL="85725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Perform some set up</a:t>
            </a:r>
          </a:p>
          <a:p>
            <a:pPr marL="857250" lvl="2" indent="0">
              <a:buNone/>
            </a:pPr>
            <a:endParaRPr lang="en-CA" sz="1400" dirty="0">
              <a:latin typeface="Consolas" panose="020B0609020204030204" pitchFamily="49" charset="0"/>
              <a:cs typeface="Consolas" panose="020B0609020204030204" pitchFamily="49" charset="0"/>
            </a:endParaRPr>
          </a:p>
          <a:p>
            <a:pPr marL="857250" lvl="2" indent="0">
              <a:buNone/>
            </a:pPr>
            <a:r>
              <a:rPr lang="en-CA" sz="1400" dirty="0" smtClean="0">
                <a:latin typeface="Consolas" panose="020B0609020204030204" pitchFamily="49" charset="0"/>
                <a:cs typeface="Consolas" panose="020B0609020204030204" pitchFamily="49" charset="0"/>
              </a:rPr>
              <a:t>    try {</a:t>
            </a:r>
          </a:p>
          <a:p>
            <a:pPr marL="857250" lvl="2" indent="0">
              <a:buNone/>
            </a:pP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communication_initialization</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args */ );</a:t>
            </a:r>
          </a:p>
          <a:p>
            <a:pPr marL="857250" lvl="2" indent="0">
              <a:buNone/>
            </a:pPr>
            <a:endParaRPr lang="en-CA" sz="1400" dirty="0">
              <a:latin typeface="Consolas" panose="020B0609020204030204" pitchFamily="49" charset="0"/>
              <a:cs typeface="Consolas" panose="020B0609020204030204" pitchFamily="49" charset="0"/>
            </a:endParaRPr>
          </a:p>
          <a:p>
            <a:pPr marL="857250" lvl="2" indent="0">
              <a:buNone/>
            </a:pPr>
            <a:r>
              <a:rPr lang="en-CA" sz="1400" dirty="0" smtClean="0">
                <a:latin typeface="Consolas" panose="020B0609020204030204" pitchFamily="49" charset="0"/>
                <a:cs typeface="Consolas" panose="020B0609020204030204" pitchFamily="49" charset="0"/>
              </a:rPr>
              <a:t>    } catch ( </a:t>
            </a:r>
            <a:r>
              <a:rPr lang="en-CA" sz="1400" b="1" dirty="0" smtClean="0">
                <a:solidFill>
                  <a:srgbClr val="0070C0"/>
                </a:solidFill>
                <a:latin typeface="Consolas" panose="020B0609020204030204" pitchFamily="49" charset="0"/>
                <a:cs typeface="Consolas" panose="020B0609020204030204" pitchFamily="49" charset="0"/>
              </a:rPr>
              <a:t>std::</a:t>
            </a:r>
            <a:r>
              <a:rPr lang="en-CA" sz="1400" b="1" dirty="0" err="1" smtClean="0">
                <a:solidFill>
                  <a:srgbClr val="0070C0"/>
                </a:solidFill>
                <a:latin typeface="Consolas" panose="020B0609020204030204" pitchFamily="49" charset="0"/>
                <a:cs typeface="Consolas" panose="020B0609020204030204" pitchFamily="49" charset="0"/>
              </a:rPr>
              <a:t>logic_error</a:t>
            </a:r>
            <a:r>
              <a:rPr lang="en-CA" sz="1400" b="1" dirty="0" smtClean="0">
                <a:solidFill>
                  <a:srgbClr val="0070C0"/>
                </a:solidFill>
                <a:latin typeface="Consolas" panose="020B0609020204030204" pitchFamily="49" charset="0"/>
                <a:cs typeface="Consolas" panose="020B0609020204030204" pitchFamily="49" charset="0"/>
              </a:rPr>
              <a:t> </a:t>
            </a:r>
            <a:r>
              <a:rPr lang="en-CA" sz="1400" b="1" dirty="0" smtClean="0">
                <a:solidFill>
                  <a:srgbClr val="0070C0"/>
                </a:solidFill>
                <a:latin typeface="Consolas" panose="020B0609020204030204" pitchFamily="49" charset="0"/>
                <a:cs typeface="Consolas" panose="020B0609020204030204" pitchFamily="49" charset="0"/>
              </a:rPr>
              <a:t>&amp;e </a:t>
            </a:r>
            <a:r>
              <a:rPr lang="en-CA" sz="1400" dirty="0" smtClean="0">
                <a:latin typeface="Consolas" panose="020B0609020204030204" pitchFamily="49" charset="0"/>
                <a:cs typeface="Consolas" panose="020B0609020204030204" pitchFamily="49" charset="0"/>
              </a:rPr>
              <a:t>) {</a:t>
            </a:r>
          </a:p>
          <a:p>
            <a:pPr marL="85725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std::cout &lt;&lt; "Error message: \"" &lt;&lt; </a:t>
            </a:r>
            <a:r>
              <a:rPr lang="en-CA" sz="1400" dirty="0" err="1" smtClean="0">
                <a:latin typeface="Consolas" panose="020B0609020204030204" pitchFamily="49" charset="0"/>
                <a:cs typeface="Consolas" panose="020B0609020204030204" pitchFamily="49" charset="0"/>
              </a:rPr>
              <a:t>e.what</a:t>
            </a:r>
            <a:r>
              <a:rPr lang="en-CA" sz="1400" dirty="0" smtClean="0">
                <a:latin typeface="Consolas" panose="020B0609020204030204" pitchFamily="49" charset="0"/>
                <a:cs typeface="Consolas" panose="020B0609020204030204" pitchFamily="49" charset="0"/>
              </a:rPr>
              <a:t>() &lt;&lt; "\"" &lt;&lt; std::endl;</a:t>
            </a:r>
          </a:p>
          <a:p>
            <a:pPr marL="85725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b="1" dirty="0" smtClean="0">
                <a:solidFill>
                  <a:srgbClr val="FF0000"/>
                </a:solidFill>
                <a:latin typeface="Consolas" panose="020B0609020204030204" pitchFamily="49" charset="0"/>
                <a:cs typeface="Consolas" panose="020B0609020204030204" pitchFamily="49" charset="0"/>
              </a:rPr>
              <a:t>// std::cout &lt;&lt; </a:t>
            </a:r>
            <a:r>
              <a:rPr lang="en-CA" sz="1400" b="1" dirty="0">
                <a:solidFill>
                  <a:srgbClr val="FF0000"/>
                </a:solidFill>
                <a:latin typeface="Consolas" panose="020B0609020204030204" pitchFamily="49" charset="0"/>
                <a:cs typeface="Consolas" panose="020B0609020204030204" pitchFamily="49" charset="0"/>
              </a:rPr>
              <a:t>"Error </a:t>
            </a:r>
            <a:r>
              <a:rPr lang="en-CA" sz="1400" b="1" dirty="0" smtClean="0">
                <a:solidFill>
                  <a:srgbClr val="FF0000"/>
                </a:solidFill>
                <a:latin typeface="Consolas" panose="020B0609020204030204" pitchFamily="49" charset="0"/>
                <a:cs typeface="Consolas" panose="020B0609020204030204" pitchFamily="49" charset="0"/>
              </a:rPr>
              <a:t>code: "      &lt;&lt; </a:t>
            </a:r>
            <a:r>
              <a:rPr lang="en-CA" sz="1400" b="1" dirty="0" err="1" smtClean="0">
                <a:solidFill>
                  <a:srgbClr val="FF0000"/>
                </a:solidFill>
                <a:latin typeface="Consolas" panose="020B0609020204030204" pitchFamily="49" charset="0"/>
                <a:cs typeface="Consolas" panose="020B0609020204030204" pitchFamily="49" charset="0"/>
              </a:rPr>
              <a:t>e.code</a:t>
            </a:r>
            <a:r>
              <a:rPr lang="en-CA" sz="1400" b="1" dirty="0" smtClean="0">
                <a:solidFill>
                  <a:srgbClr val="FF0000"/>
                </a:solidFill>
                <a:latin typeface="Consolas" panose="020B0609020204030204" pitchFamily="49" charset="0"/>
                <a:cs typeface="Consolas" panose="020B0609020204030204" pitchFamily="49" charset="0"/>
              </a:rPr>
              <a:t>() &lt;&lt; </a:t>
            </a:r>
            <a:r>
              <a:rPr lang="en-CA" sz="1400" b="1" dirty="0">
                <a:solidFill>
                  <a:srgbClr val="FF0000"/>
                </a:solidFill>
                <a:latin typeface="Consolas" panose="020B0609020204030204" pitchFamily="49" charset="0"/>
                <a:cs typeface="Consolas" panose="020B0609020204030204" pitchFamily="49" charset="0"/>
              </a:rPr>
              <a:t>std::endl</a:t>
            </a:r>
            <a:r>
              <a:rPr lang="en-CA" sz="1400" b="1" dirty="0" smtClean="0">
                <a:solidFill>
                  <a:srgbClr val="FF0000"/>
                </a:solidFill>
                <a:latin typeface="Consolas" panose="020B0609020204030204" pitchFamily="49" charset="0"/>
                <a:cs typeface="Consolas" panose="020B0609020204030204" pitchFamily="49" charset="0"/>
              </a:rPr>
              <a:t>;</a:t>
            </a:r>
          </a:p>
          <a:p>
            <a:pPr marL="85725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p>
          <a:p>
            <a:pPr marL="857250" lvl="2" indent="0">
              <a:buNone/>
            </a:pPr>
            <a:endParaRPr lang="en-CA" sz="1400" dirty="0">
              <a:latin typeface="Consolas" panose="020B0609020204030204" pitchFamily="49" charset="0"/>
              <a:cs typeface="Consolas" panose="020B0609020204030204" pitchFamily="49" charset="0"/>
            </a:endParaRPr>
          </a:p>
          <a:p>
            <a:pPr marL="857250" lvl="2" indent="0">
              <a:buNone/>
            </a:pPr>
            <a:r>
              <a:rPr lang="en-CA" sz="1400" dirty="0" smtClean="0">
                <a:latin typeface="Consolas" panose="020B0609020204030204" pitchFamily="49" charset="0"/>
                <a:cs typeface="Consolas" panose="020B0609020204030204" pitchFamily="49" charset="0"/>
              </a:rPr>
              <a:t>    // Continue processing...</a:t>
            </a:r>
          </a:p>
          <a:p>
            <a:pPr marL="857250" lvl="2" indent="0">
              <a:buNone/>
            </a:pPr>
            <a:endParaRPr lang="en-CA" sz="1400" dirty="0">
              <a:latin typeface="Consolas" panose="020B0609020204030204" pitchFamily="49" charset="0"/>
              <a:cs typeface="Consolas" panose="020B0609020204030204" pitchFamily="49" charset="0"/>
            </a:endParaRPr>
          </a:p>
          <a:p>
            <a:pPr marL="857250" lvl="2" indent="0">
              <a:buNone/>
            </a:pPr>
            <a:r>
              <a:rPr lang="en-CA" sz="1400" dirty="0" smtClean="0">
                <a:latin typeface="Consolas" panose="020B0609020204030204" pitchFamily="49" charset="0"/>
                <a:cs typeface="Consolas" panose="020B0609020204030204" pitchFamily="49" charset="0"/>
              </a:rPr>
              <a:t>    return 0;</a:t>
            </a:r>
          </a:p>
          <a:p>
            <a:pPr marL="857250" lvl="2" indent="0">
              <a:buNone/>
            </a:pPr>
            <a:r>
              <a:rPr lang="en-CA" sz="1400" dirty="0" smtClean="0">
                <a:latin typeface="Consolas" panose="020B0609020204030204" pitchFamily="49" charset="0"/>
                <a:cs typeface="Consolas" panose="020B0609020204030204" pitchFamily="49" charset="0"/>
              </a:rPr>
              <a:t>}</a:t>
            </a:r>
          </a:p>
        </p:txBody>
      </p:sp>
      <p:sp>
        <p:nvSpPr>
          <p:cNvPr id="4" name="TextBox 3"/>
          <p:cNvSpPr txBox="1"/>
          <p:nvPr/>
        </p:nvSpPr>
        <p:spPr>
          <a:xfrm>
            <a:off x="4355976" y="4581128"/>
            <a:ext cx="4629794" cy="1200329"/>
          </a:xfrm>
          <a:prstGeom prst="rect">
            <a:avLst/>
          </a:prstGeom>
          <a:noFill/>
        </p:spPr>
        <p:txBody>
          <a:bodyPr wrap="none" rtlCol="0">
            <a:spAutoFit/>
          </a:bodyPr>
          <a:lstStyle/>
          <a:p>
            <a:r>
              <a:rPr lang="en-CA" dirty="0" smtClean="0">
                <a:solidFill>
                  <a:srgbClr val="0070C0"/>
                </a:solidFill>
                <a:latin typeface="Georgia" panose="02040502050405020303" pitchFamily="18" charset="0"/>
              </a:rPr>
              <a:t>You cannot call </a:t>
            </a:r>
            <a:r>
              <a:rPr lang="en-CA" dirty="0" err="1" smtClean="0">
                <a:solidFill>
                  <a:srgbClr val="0070C0"/>
                </a:solidFill>
                <a:latin typeface="Consolas" panose="020B0609020204030204" pitchFamily="49" charset="0"/>
                <a:cs typeface="Consolas" panose="020B0609020204030204" pitchFamily="49" charset="0"/>
              </a:rPr>
              <a:t>e.code</a:t>
            </a:r>
            <a:r>
              <a:rPr lang="en-CA" dirty="0" smtClean="0">
                <a:solidFill>
                  <a:srgbClr val="0070C0"/>
                </a:solidFill>
                <a:latin typeface="Consolas" panose="020B0609020204030204" pitchFamily="49" charset="0"/>
                <a:cs typeface="Consolas" panose="020B0609020204030204" pitchFamily="49" charset="0"/>
              </a:rPr>
              <a:t>()</a:t>
            </a:r>
            <a:r>
              <a:rPr lang="en-CA" dirty="0" smtClean="0">
                <a:solidFill>
                  <a:srgbClr val="0070C0"/>
                </a:solidFill>
                <a:latin typeface="Georgia" panose="02040502050405020303" pitchFamily="18" charset="0"/>
              </a:rPr>
              <a:t> because all</a:t>
            </a:r>
          </a:p>
          <a:p>
            <a:r>
              <a:rPr lang="en-CA" dirty="0" smtClean="0">
                <a:solidFill>
                  <a:srgbClr val="0070C0"/>
                </a:solidFill>
                <a:latin typeface="Georgia" panose="02040502050405020303" pitchFamily="18" charset="0"/>
              </a:rPr>
              <a:t>the compiler  </a:t>
            </a:r>
            <a:r>
              <a:rPr lang="en-CA" dirty="0">
                <a:solidFill>
                  <a:srgbClr val="0070C0"/>
                </a:solidFill>
                <a:latin typeface="Georgia" panose="02040502050405020303" pitchFamily="18" charset="0"/>
              </a:rPr>
              <a:t>k</a:t>
            </a:r>
            <a:r>
              <a:rPr lang="en-CA" dirty="0" smtClean="0">
                <a:solidFill>
                  <a:srgbClr val="0070C0"/>
                </a:solidFill>
                <a:latin typeface="Georgia" panose="02040502050405020303" pitchFamily="18" charset="0"/>
              </a:rPr>
              <a:t>nows is that this is an</a:t>
            </a:r>
          </a:p>
          <a:p>
            <a:r>
              <a:rPr lang="en-CA" dirty="0" smtClean="0">
                <a:solidFill>
                  <a:srgbClr val="0070C0"/>
                </a:solidFill>
                <a:latin typeface="Georgia" panose="02040502050405020303" pitchFamily="18" charset="0"/>
              </a:rPr>
              <a:t>instance of a logic error, and it has no</a:t>
            </a:r>
          </a:p>
          <a:p>
            <a:r>
              <a:rPr lang="en-CA" dirty="0" smtClean="0">
                <a:solidFill>
                  <a:srgbClr val="0070C0"/>
                </a:solidFill>
                <a:latin typeface="Georgia" panose="02040502050405020303" pitchFamily="18" charset="0"/>
              </a:rPr>
              <a:t>way of ensuring that it is a coded exception.</a:t>
            </a:r>
            <a:endParaRPr lang="en-CA" dirty="0">
              <a:solidFill>
                <a:srgbClr val="0070C0"/>
              </a:solidFill>
              <a:latin typeface="Georgia" panose="02040502050405020303" pitchFamily="18" charset="0"/>
            </a:endParaRPr>
          </a:p>
        </p:txBody>
      </p:sp>
      <p:sp>
        <p:nvSpPr>
          <p:cNvPr id="5" name="TextBox 4"/>
          <p:cNvSpPr txBox="1"/>
          <p:nvPr/>
        </p:nvSpPr>
        <p:spPr>
          <a:xfrm>
            <a:off x="517916" y="5877272"/>
            <a:ext cx="8590588" cy="954107"/>
          </a:xfrm>
          <a:prstGeom prst="rect">
            <a:avLst/>
          </a:prstGeom>
          <a:noFill/>
        </p:spPr>
        <p:txBody>
          <a:bodyPr wrap="square" rtlCol="0">
            <a:spAutoFit/>
          </a:bodyPr>
          <a:lstStyle/>
          <a:p>
            <a:r>
              <a:rPr lang="en-CA" sz="1400" dirty="0" smtClean="0">
                <a:solidFill>
                  <a:srgbClr val="0070C0"/>
                </a:solidFill>
                <a:latin typeface="Consolas" panose="020B0609020204030204" pitchFamily="49" charset="0"/>
                <a:cs typeface="Consolas" panose="020B0609020204030204" pitchFamily="49" charset="0"/>
              </a:rPr>
              <a:t>example.cpp</a:t>
            </a:r>
            <a:r>
              <a:rPr lang="en-CA" sz="1400" dirty="0">
                <a:solidFill>
                  <a:srgbClr val="0070C0"/>
                </a:solidFill>
                <a:latin typeface="Consolas" panose="020B0609020204030204" pitchFamily="49" charset="0"/>
                <a:cs typeface="Consolas" panose="020B0609020204030204" pitchFamily="49" charset="0"/>
              </a:rPr>
              <a:t>: In function '</a:t>
            </a:r>
            <a:r>
              <a:rPr lang="en-CA" sz="1400" dirty="0" smtClean="0">
                <a:solidFill>
                  <a:srgbClr val="0070C0"/>
                </a:solidFill>
                <a:latin typeface="Consolas" panose="020B0609020204030204" pitchFamily="49" charset="0"/>
                <a:cs typeface="Consolas" panose="020B0609020204030204" pitchFamily="49" charset="0"/>
              </a:rPr>
              <a:t>int </a:t>
            </a:r>
            <a:r>
              <a:rPr lang="en-CA" sz="1400" dirty="0">
                <a:solidFill>
                  <a:srgbClr val="0070C0"/>
                </a:solidFill>
                <a:latin typeface="Consolas" panose="020B0609020204030204" pitchFamily="49" charset="0"/>
                <a:cs typeface="Consolas" panose="020B0609020204030204" pitchFamily="49" charset="0"/>
              </a:rPr>
              <a:t>main</a:t>
            </a:r>
            <a:r>
              <a:rPr lang="en-CA" sz="1400" dirty="0" smtClean="0">
                <a:solidFill>
                  <a:srgbClr val="0070C0"/>
                </a:solidFill>
                <a:latin typeface="Consolas" panose="020B0609020204030204" pitchFamily="49" charset="0"/>
                <a:cs typeface="Consolas" panose="020B0609020204030204" pitchFamily="49" charset="0"/>
              </a:rPr>
              <a:t>()</a:t>
            </a:r>
            <a:r>
              <a:rPr lang="en-CA" sz="1400" dirty="0">
                <a:solidFill>
                  <a:srgbClr val="0070C0"/>
                </a:solidFill>
                <a:latin typeface="Consolas" panose="020B0609020204030204" pitchFamily="49" charset="0"/>
                <a:cs typeface="Consolas" panose="020B0609020204030204" pitchFamily="49" charset="0"/>
              </a:rPr>
              <a:t>'</a:t>
            </a:r>
            <a:r>
              <a:rPr lang="en-CA" sz="1400" dirty="0" smtClean="0">
                <a:solidFill>
                  <a:srgbClr val="0070C0"/>
                </a:solidFill>
                <a:latin typeface="Consolas" panose="020B0609020204030204" pitchFamily="49" charset="0"/>
                <a:cs typeface="Consolas" panose="020B0609020204030204" pitchFamily="49" charset="0"/>
              </a:rPr>
              <a:t>:</a:t>
            </a:r>
            <a:endParaRPr lang="en-CA" sz="1400" dirty="0">
              <a:solidFill>
                <a:srgbClr val="0070C0"/>
              </a:solidFill>
              <a:latin typeface="Consolas" panose="020B0609020204030204" pitchFamily="49" charset="0"/>
              <a:cs typeface="Consolas" panose="020B0609020204030204" pitchFamily="49" charset="0"/>
            </a:endParaRPr>
          </a:p>
          <a:p>
            <a:r>
              <a:rPr lang="en-CA" sz="1400" dirty="0" smtClean="0">
                <a:solidFill>
                  <a:srgbClr val="0070C0"/>
                </a:solidFill>
                <a:latin typeface="Consolas" panose="020B0609020204030204" pitchFamily="49" charset="0"/>
                <a:cs typeface="Consolas" panose="020B0609020204030204" pitchFamily="49" charset="0"/>
              </a:rPr>
              <a:t>example.cpp:29:24</a:t>
            </a:r>
            <a:r>
              <a:rPr lang="en-CA" sz="1400" dirty="0">
                <a:solidFill>
                  <a:srgbClr val="0070C0"/>
                </a:solidFill>
                <a:latin typeface="Consolas" panose="020B0609020204030204" pitchFamily="49" charset="0"/>
                <a:cs typeface="Consolas" panose="020B0609020204030204" pitchFamily="49" charset="0"/>
              </a:rPr>
              <a:t>: error: </a:t>
            </a:r>
            <a:r>
              <a:rPr lang="en-CA" sz="1400" dirty="0" smtClean="0">
                <a:solidFill>
                  <a:srgbClr val="0070C0"/>
                </a:solidFill>
                <a:latin typeface="Consolas" panose="020B0609020204030204" pitchFamily="49" charset="0"/>
                <a:cs typeface="Consolas" panose="020B0609020204030204" pitchFamily="49" charset="0"/>
              </a:rPr>
              <a:t>'class </a:t>
            </a:r>
            <a:r>
              <a:rPr lang="en-CA" sz="1400" dirty="0">
                <a:solidFill>
                  <a:srgbClr val="0070C0"/>
                </a:solidFill>
                <a:latin typeface="Consolas" panose="020B0609020204030204" pitchFamily="49" charset="0"/>
                <a:cs typeface="Consolas" panose="020B0609020204030204" pitchFamily="49" charset="0"/>
              </a:rPr>
              <a:t>std::</a:t>
            </a:r>
            <a:r>
              <a:rPr lang="en-CA" sz="1400" dirty="0" err="1" smtClean="0">
                <a:solidFill>
                  <a:srgbClr val="0070C0"/>
                </a:solidFill>
                <a:latin typeface="Consolas" panose="020B0609020204030204" pitchFamily="49" charset="0"/>
                <a:cs typeface="Consolas" panose="020B0609020204030204" pitchFamily="49" charset="0"/>
              </a:rPr>
              <a:t>logic_error</a:t>
            </a:r>
            <a:r>
              <a:rPr lang="en-CA" sz="1400" dirty="0">
                <a:solidFill>
                  <a:srgbClr val="0070C0"/>
                </a:solidFill>
                <a:latin typeface="Consolas" panose="020B0609020204030204" pitchFamily="49" charset="0"/>
                <a:cs typeface="Consolas" panose="020B0609020204030204" pitchFamily="49" charset="0"/>
              </a:rPr>
              <a:t>'</a:t>
            </a:r>
            <a:r>
              <a:rPr lang="en-CA" sz="1400" dirty="0" smtClean="0">
                <a:solidFill>
                  <a:srgbClr val="0070C0"/>
                </a:solidFill>
                <a:latin typeface="Consolas" panose="020B0609020204030204" pitchFamily="49" charset="0"/>
                <a:cs typeface="Consolas" panose="020B0609020204030204" pitchFamily="49" charset="0"/>
              </a:rPr>
              <a:t> </a:t>
            </a:r>
            <a:r>
              <a:rPr lang="en-CA" sz="1400" dirty="0">
                <a:solidFill>
                  <a:srgbClr val="0070C0"/>
                </a:solidFill>
                <a:latin typeface="Consolas" panose="020B0609020204030204" pitchFamily="49" charset="0"/>
                <a:cs typeface="Consolas" panose="020B0609020204030204" pitchFamily="49" charset="0"/>
              </a:rPr>
              <a:t>has no member </a:t>
            </a:r>
            <a:r>
              <a:rPr lang="en-CA" sz="1400" dirty="0" smtClean="0">
                <a:solidFill>
                  <a:srgbClr val="0070C0"/>
                </a:solidFill>
                <a:latin typeface="Consolas" panose="020B0609020204030204" pitchFamily="49" charset="0"/>
                <a:cs typeface="Consolas" panose="020B0609020204030204" pitchFamily="49" charset="0"/>
              </a:rPr>
              <a:t>named 'code</a:t>
            </a:r>
            <a:r>
              <a:rPr lang="en-CA" sz="1400" dirty="0">
                <a:solidFill>
                  <a:srgbClr val="0070C0"/>
                </a:solidFill>
                <a:latin typeface="Consolas" panose="020B0609020204030204" pitchFamily="49" charset="0"/>
                <a:cs typeface="Consolas" panose="020B0609020204030204" pitchFamily="49" charset="0"/>
              </a:rPr>
              <a:t>'</a:t>
            </a:r>
          </a:p>
          <a:p>
            <a:r>
              <a:rPr lang="en-CA" sz="1400" dirty="0">
                <a:solidFill>
                  <a:srgbClr val="0070C0"/>
                </a:solidFill>
                <a:latin typeface="Consolas" panose="020B0609020204030204" pitchFamily="49" charset="0"/>
                <a:cs typeface="Consolas" panose="020B0609020204030204" pitchFamily="49" charset="0"/>
              </a:rPr>
              <a:t>         std::cout &lt;&lt; </a:t>
            </a:r>
            <a:r>
              <a:rPr lang="en-CA" sz="1400" dirty="0" err="1">
                <a:solidFill>
                  <a:srgbClr val="0070C0"/>
                </a:solidFill>
                <a:latin typeface="Consolas" panose="020B0609020204030204" pitchFamily="49" charset="0"/>
                <a:cs typeface="Consolas" panose="020B0609020204030204" pitchFamily="49" charset="0"/>
              </a:rPr>
              <a:t>e.code</a:t>
            </a:r>
            <a:r>
              <a:rPr lang="en-CA" sz="1400" dirty="0">
                <a:solidFill>
                  <a:srgbClr val="0070C0"/>
                </a:solidFill>
                <a:latin typeface="Consolas" panose="020B0609020204030204" pitchFamily="49" charset="0"/>
                <a:cs typeface="Consolas" panose="020B0609020204030204" pitchFamily="49" charset="0"/>
              </a:rPr>
              <a:t>() &lt;&lt; std::endl;</a:t>
            </a:r>
          </a:p>
          <a:p>
            <a:r>
              <a:rPr lang="en-CA" sz="1400" dirty="0">
                <a:solidFill>
                  <a:srgbClr val="0070C0"/>
                </a:solidFill>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1603429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function </a:t>
            </a:r>
            <a:r>
              <a:rPr lang="en-CA" dirty="0" smtClean="0">
                <a:latin typeface="Consolas" panose="020B0609020204030204" pitchFamily="49" charset="0"/>
                <a:cs typeface="Consolas" panose="020B0609020204030204" pitchFamily="49" charset="0"/>
              </a:rPr>
              <a:t>std::</a:t>
            </a:r>
            <a:r>
              <a:rPr lang="en-CA" dirty="0" err="1" smtClean="0">
                <a:latin typeface="Consolas" panose="020B0609020204030204" pitchFamily="49" charset="0"/>
                <a:cs typeface="Consolas" panose="020B0609020204030204" pitchFamily="49" charset="0"/>
              </a:rPr>
              <a:t>stoi</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CA" dirty="0" smtClean="0"/>
              <a:t>You can now better understand the description of the string-to-integer function</a:t>
            </a:r>
          </a:p>
          <a:p>
            <a:pPr lvl="1"/>
            <a:r>
              <a:rPr lang="en-CA" dirty="0" smtClean="0"/>
              <a:t>We simply said it </a:t>
            </a:r>
            <a:r>
              <a:rPr lang="en-CA" i="1" dirty="0" smtClean="0"/>
              <a:t>throws an exception</a:t>
            </a:r>
            <a:r>
              <a:rPr lang="en-CA" dirty="0" smtClean="0"/>
              <a:t> if something goes wrong</a:t>
            </a:r>
          </a:p>
          <a:p>
            <a:pPr lvl="1"/>
            <a:endParaRPr lang="en-CA" dirty="0"/>
          </a:p>
          <a:p>
            <a:r>
              <a:rPr lang="en-CA" dirty="0" smtClean="0"/>
              <a:t>We can now understand these exceptions better:</a:t>
            </a:r>
          </a:p>
          <a:p>
            <a:pPr marL="800100" lvl="2" indent="0">
              <a:buNone/>
            </a:pPr>
            <a:r>
              <a:rPr lang="en-CA" sz="1600" dirty="0">
                <a:latin typeface="Arial" panose="020B0604020202020204" pitchFamily="34" charset="0"/>
              </a:rPr>
              <a:t>If no conversion could be performed, an </a:t>
            </a:r>
            <a:r>
              <a:rPr lang="en-CA" sz="1600" dirty="0" err="1">
                <a:latin typeface="Consolas" panose="020B0609020204030204" pitchFamily="49" charset="0"/>
                <a:cs typeface="Consolas" panose="020B0609020204030204" pitchFamily="49" charset="0"/>
              </a:rPr>
              <a:t>invalid_argument</a:t>
            </a:r>
            <a:r>
              <a:rPr lang="en-CA" sz="1600" dirty="0">
                <a:latin typeface="Arial" panose="020B0604020202020204" pitchFamily="34" charset="0"/>
              </a:rPr>
              <a:t> exception is thrown.</a:t>
            </a:r>
          </a:p>
          <a:p>
            <a:pPr marL="800100" lvl="2" indent="0">
              <a:buNone/>
            </a:pPr>
            <a:endParaRPr lang="en-CA" sz="1600" dirty="0">
              <a:latin typeface="Arial" panose="020B0604020202020204" pitchFamily="34" charset="0"/>
            </a:endParaRPr>
          </a:p>
          <a:p>
            <a:pPr marL="800100" lvl="2" indent="0">
              <a:buNone/>
            </a:pPr>
            <a:r>
              <a:rPr lang="en-CA" sz="1600" dirty="0">
                <a:latin typeface="Arial" panose="020B0604020202020204" pitchFamily="34" charset="0"/>
              </a:rPr>
              <a:t>If the value read is out of the range of representable values by an </a:t>
            </a:r>
            <a:r>
              <a:rPr lang="en-CA" sz="1600" dirty="0">
                <a:latin typeface="Consolas" panose="020B0609020204030204" pitchFamily="49" charset="0"/>
                <a:cs typeface="Consolas" panose="020B0609020204030204" pitchFamily="49" charset="0"/>
              </a:rPr>
              <a:t>int</a:t>
            </a:r>
            <a:r>
              <a:rPr lang="en-CA" sz="1600" dirty="0">
                <a:latin typeface="Arial" panose="020B0604020202020204" pitchFamily="34" charset="0"/>
              </a:rPr>
              <a:t>, an </a:t>
            </a:r>
            <a:r>
              <a:rPr lang="en-CA" sz="1600" dirty="0" err="1">
                <a:latin typeface="Consolas" panose="020B0609020204030204" pitchFamily="49" charset="0"/>
                <a:cs typeface="Consolas" panose="020B0609020204030204" pitchFamily="49" charset="0"/>
              </a:rPr>
              <a:t>out_of_range</a:t>
            </a:r>
            <a:r>
              <a:rPr lang="en-CA" sz="1600" dirty="0">
                <a:latin typeface="Arial" panose="020B0604020202020204" pitchFamily="34" charset="0"/>
              </a:rPr>
              <a:t> exception is thrown</a:t>
            </a:r>
            <a:r>
              <a:rPr lang="en-CA" sz="1600" dirty="0" smtClean="0">
                <a:latin typeface="Arial" panose="020B0604020202020204" pitchFamily="34" charset="0"/>
              </a:rPr>
              <a:t>.</a:t>
            </a:r>
          </a:p>
        </p:txBody>
      </p:sp>
    </p:spTree>
    <p:extLst>
      <p:ext uri="{BB962C8B-B14F-4D97-AF65-F5344CB8AC3E}">
        <p14:creationId xmlns:p14="http://schemas.microsoft.com/office/powerpoint/2010/main" val="3751256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function </a:t>
            </a:r>
            <a:r>
              <a:rPr lang="en-CA" dirty="0" smtClean="0">
                <a:latin typeface="Consolas" panose="020B0609020204030204" pitchFamily="49" charset="0"/>
                <a:cs typeface="Consolas" panose="020B0609020204030204" pitchFamily="49" charset="0"/>
              </a:rPr>
              <a:t>std::</a:t>
            </a:r>
            <a:r>
              <a:rPr lang="en-CA" dirty="0" err="1" smtClean="0">
                <a:latin typeface="Consolas" panose="020B0609020204030204" pitchFamily="49" charset="0"/>
                <a:cs typeface="Consolas" panose="020B0609020204030204" pitchFamily="49" charset="0"/>
              </a:rPr>
              <a:t>stoi</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CA" dirty="0" smtClean="0"/>
              <a:t>We can now attempt to parse a string more intelligently, dealing with possible issues:</a:t>
            </a:r>
          </a:p>
          <a:p>
            <a:pPr marL="914400" lvl="2" indent="0">
              <a:buNone/>
            </a:pPr>
            <a:r>
              <a:rPr lang="en-CA" sz="1400" dirty="0" smtClean="0">
                <a:latin typeface="Consolas" panose="020B0609020204030204" pitchFamily="49" charset="0"/>
                <a:cs typeface="Consolas" panose="020B0609020204030204" pitchFamily="49" charset="0"/>
              </a:rPr>
              <a:t>int count{};     // </a:t>
            </a:r>
            <a:r>
              <a:rPr lang="en-CA" sz="1400" dirty="0" err="1" smtClean="0">
                <a:latin typeface="Consolas" panose="020B0609020204030204" pitchFamily="49" charset="0"/>
                <a:cs typeface="Consolas" panose="020B0609020204030204" pitchFamily="49" charset="0"/>
              </a:rPr>
              <a:t>uninitalized</a:t>
            </a:r>
            <a:endParaRPr lang="en-CA" sz="1400" dirty="0" smtClean="0">
              <a:latin typeface="Consolas" panose="020B0609020204030204" pitchFamily="49" charset="0"/>
              <a:cs typeface="Consolas" panose="020B0609020204030204" pitchFamily="49" charset="0"/>
            </a:endParaRPr>
          </a:p>
          <a:p>
            <a:pPr marL="914400" lvl="2" indent="0">
              <a:buNone/>
            </a:pPr>
            <a:endParaRPr lang="en-CA" sz="1400" dirty="0" smtClean="0">
              <a:latin typeface="Consolas" panose="020B0609020204030204" pitchFamily="49" charset="0"/>
              <a:cs typeface="Consolas" panose="020B0609020204030204" pitchFamily="49" charset="0"/>
            </a:endParaRPr>
          </a:p>
          <a:p>
            <a:pPr marL="914400" lvl="2" indent="0">
              <a:buNone/>
            </a:pPr>
            <a:r>
              <a:rPr lang="en-CA" sz="1400" dirty="0" smtClean="0">
                <a:latin typeface="Consolas" panose="020B0609020204030204" pitchFamily="49" charset="0"/>
                <a:cs typeface="Consolas" panose="020B0609020204030204" pitchFamily="49" charset="0"/>
              </a:rPr>
              <a:t>try {</a:t>
            </a:r>
          </a:p>
          <a:p>
            <a:pPr marL="914400" lvl="2" indent="0">
              <a:buNone/>
            </a:pPr>
            <a:r>
              <a:rPr lang="en-CA" sz="1400" dirty="0" smtClean="0">
                <a:latin typeface="Consolas" panose="020B0609020204030204" pitchFamily="49" charset="0"/>
                <a:cs typeface="Consolas" panose="020B0609020204030204" pitchFamily="49" charset="0"/>
              </a:rPr>
              <a:t>    count = std::</a:t>
            </a:r>
            <a:r>
              <a:rPr lang="en-CA" sz="1400" dirty="0" err="1" smtClean="0">
                <a:latin typeface="Consolas" panose="020B0609020204030204" pitchFamily="49" charset="0"/>
                <a:cs typeface="Consolas" panose="020B0609020204030204" pitchFamily="49" charset="0"/>
              </a:rPr>
              <a:t>stoi</a:t>
            </a:r>
            <a:r>
              <a:rPr lang="en-CA" sz="1400" dirty="0" smtClean="0">
                <a:latin typeface="Consolas" panose="020B0609020204030204" pitchFamily="49" charset="0"/>
                <a:cs typeface="Consolas" panose="020B0609020204030204" pitchFamily="49" charset="0"/>
              </a:rPr>
              <a:t>( argv[1] );    </a:t>
            </a:r>
            <a:r>
              <a:rPr lang="en-CA" sz="1400" b="1" dirty="0" smtClean="0">
                <a:solidFill>
                  <a:srgbClr val="0070C0"/>
                </a:solidFill>
                <a:latin typeface="Consolas" panose="020B0609020204030204" pitchFamily="49" charset="0"/>
                <a:cs typeface="Consolas" panose="020B0609020204030204" pitchFamily="49" charset="0"/>
              </a:rPr>
              <a:t>// Convert the string to an integer</a:t>
            </a:r>
          </a:p>
          <a:p>
            <a:pPr marL="914400" lvl="2" indent="0">
              <a:buNone/>
            </a:pPr>
            <a:r>
              <a:rPr lang="en-CA" sz="1400" dirty="0" smtClean="0">
                <a:latin typeface="Consolas" panose="020B0609020204030204" pitchFamily="49" charset="0"/>
                <a:cs typeface="Consolas" panose="020B0609020204030204" pitchFamily="49" charset="0"/>
              </a:rPr>
              <a:t>} </a:t>
            </a:r>
            <a:r>
              <a:rPr lang="en-CA" sz="1400" b="1" dirty="0" smtClean="0">
                <a:solidFill>
                  <a:srgbClr val="FF0000"/>
                </a:solidFill>
                <a:latin typeface="Consolas" panose="020B0609020204030204" pitchFamily="49" charset="0"/>
                <a:cs typeface="Consolas" panose="020B0609020204030204" pitchFamily="49" charset="0"/>
              </a:rPr>
              <a:t>catch ( std::</a:t>
            </a:r>
            <a:r>
              <a:rPr lang="en-CA" sz="1400" b="1" dirty="0" err="1" smtClean="0">
                <a:solidFill>
                  <a:srgbClr val="FF0000"/>
                </a:solidFill>
                <a:latin typeface="Consolas" panose="020B0609020204030204" pitchFamily="49" charset="0"/>
                <a:cs typeface="Consolas" panose="020B0609020204030204" pitchFamily="49" charset="0"/>
              </a:rPr>
              <a:t>invalid_argument</a:t>
            </a:r>
            <a:r>
              <a:rPr lang="en-CA" sz="1400" b="1" dirty="0" smtClean="0">
                <a:solidFill>
                  <a:srgbClr val="FF0000"/>
                </a:solidFill>
                <a:latin typeface="Consolas" panose="020B0609020204030204" pitchFamily="49" charset="0"/>
                <a:cs typeface="Consolas" panose="020B0609020204030204" pitchFamily="49" charset="0"/>
              </a:rPr>
              <a:t> </a:t>
            </a:r>
            <a:r>
              <a:rPr lang="en-CA" sz="1400" b="1" dirty="0" smtClean="0">
                <a:solidFill>
                  <a:srgbClr val="FF0000"/>
                </a:solidFill>
                <a:latin typeface="Consolas" panose="020B0609020204030204" pitchFamily="49" charset="0"/>
                <a:cs typeface="Consolas" panose="020B0609020204030204" pitchFamily="49" charset="0"/>
              </a:rPr>
              <a:t>&amp;e </a:t>
            </a:r>
            <a:r>
              <a:rPr lang="en-CA" sz="1400" b="1" dirty="0" smtClean="0">
                <a:solidFill>
                  <a:srgbClr val="FF0000"/>
                </a:solidFill>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a:t>
            </a:r>
          </a:p>
          <a:p>
            <a:pPr marL="914400" lvl="2" indent="0">
              <a:buNone/>
            </a:pPr>
            <a:r>
              <a:rPr lang="en-CA" sz="1400" dirty="0" smtClean="0">
                <a:latin typeface="Consolas" panose="020B0609020204030204" pitchFamily="49" charset="0"/>
                <a:cs typeface="Consolas" panose="020B0609020204030204" pitchFamily="49" charset="0"/>
              </a:rPr>
              <a:t>    std::cout &lt;&lt; </a:t>
            </a:r>
            <a:r>
              <a:rPr lang="en-CA" sz="1400" dirty="0" err="1" smtClean="0">
                <a:latin typeface="Consolas" panose="020B0609020204030204" pitchFamily="49" charset="0"/>
                <a:cs typeface="Consolas" panose="020B0609020204030204" pitchFamily="49" charset="0"/>
              </a:rPr>
              <a:t>e.what</a:t>
            </a:r>
            <a:r>
              <a:rPr lang="en-CA" sz="1400" dirty="0" smtClean="0">
                <a:latin typeface="Consolas" panose="020B0609020204030204" pitchFamily="49" charset="0"/>
                <a:cs typeface="Consolas" panose="020B0609020204030204" pitchFamily="49" charset="0"/>
              </a:rPr>
              <a:t>() &lt;&lt; std::endl;</a:t>
            </a:r>
          </a:p>
          <a:p>
            <a:pPr marL="914400" lvl="2" indent="0">
              <a:buNone/>
            </a:pPr>
            <a:r>
              <a:rPr lang="en-CA" sz="1400" dirty="0" smtClean="0">
                <a:latin typeface="Consolas" panose="020B0609020204030204" pitchFamily="49" charset="0"/>
                <a:cs typeface="Consolas" panose="020B0609020204030204" pitchFamily="49" charset="0"/>
              </a:rPr>
              <a:t>    std::cout &lt;&lt; "Expecting the first argument to be an integer, "</a:t>
            </a:r>
          </a:p>
          <a:p>
            <a:pPr marL="914400" lvl="2" indent="0">
              <a:buNone/>
            </a:pPr>
            <a:r>
              <a:rPr lang="en-CA" sz="1400" dirty="0" smtClean="0">
                <a:latin typeface="Consolas" panose="020B0609020204030204" pitchFamily="49" charset="0"/>
                <a:cs typeface="Consolas" panose="020B0609020204030204" pitchFamily="49" charset="0"/>
              </a:rPr>
              <a:t>                 "but got \"" &lt;&lt; argv[1] &lt;&lt; "\"" &lt;&lt; std::endl;</a:t>
            </a:r>
          </a:p>
          <a:p>
            <a:pPr marL="9144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return EXIT_FAILURE;</a:t>
            </a:r>
          </a:p>
          <a:p>
            <a:pPr marL="914400" lvl="2" indent="0">
              <a:buNone/>
            </a:pPr>
            <a:r>
              <a:rPr lang="en-CA" sz="1400" dirty="0" smtClean="0">
                <a:latin typeface="Consolas" panose="020B0609020204030204" pitchFamily="49" charset="0"/>
                <a:cs typeface="Consolas" panose="020B0609020204030204" pitchFamily="49" charset="0"/>
              </a:rPr>
              <a:t>} </a:t>
            </a:r>
            <a:r>
              <a:rPr lang="en-CA" sz="1400" b="1" dirty="0" smtClean="0">
                <a:solidFill>
                  <a:srgbClr val="FF0000"/>
                </a:solidFill>
                <a:latin typeface="Consolas" panose="020B0609020204030204" pitchFamily="49" charset="0"/>
                <a:cs typeface="Consolas" panose="020B0609020204030204" pitchFamily="49" charset="0"/>
              </a:rPr>
              <a:t>catch ( std::</a:t>
            </a:r>
            <a:r>
              <a:rPr lang="en-CA" sz="1400" b="1" dirty="0" err="1" smtClean="0">
                <a:solidFill>
                  <a:srgbClr val="FF0000"/>
                </a:solidFill>
                <a:latin typeface="Consolas" panose="020B0609020204030204" pitchFamily="49" charset="0"/>
                <a:cs typeface="Consolas" panose="020B0609020204030204" pitchFamily="49" charset="0"/>
              </a:rPr>
              <a:t>out_of_range</a:t>
            </a:r>
            <a:r>
              <a:rPr lang="en-CA" sz="1400" b="1" dirty="0" smtClean="0">
                <a:solidFill>
                  <a:srgbClr val="FF0000"/>
                </a:solidFill>
                <a:latin typeface="Consolas" panose="020B0609020204030204" pitchFamily="49" charset="0"/>
                <a:cs typeface="Consolas" panose="020B0609020204030204" pitchFamily="49" charset="0"/>
              </a:rPr>
              <a:t> </a:t>
            </a:r>
            <a:r>
              <a:rPr lang="en-CA" sz="1400" b="1" dirty="0" smtClean="0">
                <a:solidFill>
                  <a:srgbClr val="FF0000"/>
                </a:solidFill>
                <a:latin typeface="Consolas" panose="020B0609020204030204" pitchFamily="49" charset="0"/>
                <a:cs typeface="Consolas" panose="020B0609020204030204" pitchFamily="49" charset="0"/>
              </a:rPr>
              <a:t>&amp;e </a:t>
            </a:r>
            <a:r>
              <a:rPr lang="en-CA" sz="1400" b="1" dirty="0" smtClean="0">
                <a:solidFill>
                  <a:srgbClr val="FF0000"/>
                </a:solidFill>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a:t>
            </a:r>
          </a:p>
          <a:p>
            <a:pPr marL="914400" lvl="2" indent="0">
              <a:buNone/>
            </a:pPr>
            <a:r>
              <a:rPr lang="en-CA" sz="1400" dirty="0">
                <a:latin typeface="Consolas" panose="020B0609020204030204" pitchFamily="49" charset="0"/>
                <a:cs typeface="Consolas" panose="020B0609020204030204" pitchFamily="49" charset="0"/>
              </a:rPr>
              <a:t>    std::cout &lt;&lt; </a:t>
            </a:r>
            <a:r>
              <a:rPr lang="en-CA" sz="1400" dirty="0" err="1">
                <a:latin typeface="Consolas" panose="020B0609020204030204" pitchFamily="49" charset="0"/>
                <a:cs typeface="Consolas" panose="020B0609020204030204" pitchFamily="49" charset="0"/>
              </a:rPr>
              <a:t>e.what</a:t>
            </a:r>
            <a:r>
              <a:rPr lang="en-CA" sz="1400" dirty="0">
                <a:latin typeface="Consolas" panose="020B0609020204030204" pitchFamily="49" charset="0"/>
                <a:cs typeface="Consolas" panose="020B0609020204030204" pitchFamily="49" charset="0"/>
              </a:rPr>
              <a:t>() &lt;&lt; std::endl;</a:t>
            </a:r>
          </a:p>
          <a:p>
            <a:pPr marL="914400" lvl="2"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std::cout &lt;&lt; </a:t>
            </a:r>
            <a:r>
              <a:rPr lang="en-CA" sz="1400" dirty="0" smtClean="0">
                <a:latin typeface="Consolas" panose="020B0609020204030204" pitchFamily="49" charset="0"/>
                <a:cs typeface="Consolas" panose="020B0609020204030204" pitchFamily="49" charset="0"/>
              </a:rPr>
              <a:t>"The first argument, \"" &lt;&lt; argv[1]</a:t>
            </a:r>
          </a:p>
          <a:p>
            <a:pPr marL="9144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&lt;&lt; "\", is too large to be stored as an 'int'" </a:t>
            </a:r>
          </a:p>
          <a:p>
            <a:pPr marL="9144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&lt;&lt; std::endl;</a:t>
            </a:r>
            <a:endParaRPr lang="en-CA" sz="1400" dirty="0">
              <a:latin typeface="Consolas" panose="020B0609020204030204" pitchFamily="49" charset="0"/>
              <a:cs typeface="Consolas" panose="020B0609020204030204" pitchFamily="49" charset="0"/>
            </a:endParaRPr>
          </a:p>
          <a:p>
            <a:pPr marL="914400" lvl="2" indent="0">
              <a:buNone/>
            </a:pPr>
            <a:endParaRPr lang="en-CA" sz="1400" dirty="0">
              <a:latin typeface="Consolas" panose="020B0609020204030204" pitchFamily="49" charset="0"/>
              <a:cs typeface="Consolas" panose="020B0609020204030204" pitchFamily="49" charset="0"/>
            </a:endParaRPr>
          </a:p>
          <a:p>
            <a:pPr marL="914400" lvl="2" indent="0">
              <a:buNone/>
            </a:pPr>
            <a:r>
              <a:rPr lang="en-CA" sz="1400" dirty="0">
                <a:latin typeface="Consolas" panose="020B0609020204030204" pitchFamily="49" charset="0"/>
                <a:cs typeface="Consolas" panose="020B0609020204030204" pitchFamily="49" charset="0"/>
              </a:rPr>
              <a:t>    return EXIT_FAILURE</a:t>
            </a:r>
            <a:r>
              <a:rPr lang="en-CA" sz="1400" dirty="0" smtClean="0">
                <a:latin typeface="Consolas" panose="020B0609020204030204" pitchFamily="49" charset="0"/>
                <a:cs typeface="Consolas" panose="020B0609020204030204" pitchFamily="49" charset="0"/>
              </a:rPr>
              <a:t>;</a:t>
            </a:r>
          </a:p>
          <a:p>
            <a:pPr marL="914400" lvl="2" indent="0">
              <a:buNone/>
            </a:pP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26610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you can throw instances of classes</a:t>
            </a:r>
          </a:p>
          <a:p>
            <a:pPr lvl="1"/>
            <a:r>
              <a:rPr lang="en-CA" dirty="0" smtClean="0"/>
              <a:t>Know that all standard exceptions are derived from the </a:t>
            </a:r>
            <a:r>
              <a:rPr lang="en-CA" dirty="0" smtClean="0">
                <a:latin typeface="Consolas" panose="020B0609020204030204" pitchFamily="49" charset="0"/>
                <a:cs typeface="Consolas" panose="020B0609020204030204" pitchFamily="49" charset="0"/>
              </a:rPr>
              <a:t>std::exception</a:t>
            </a:r>
            <a:r>
              <a:rPr lang="en-CA" dirty="0" smtClean="0"/>
              <a:t> class</a:t>
            </a:r>
          </a:p>
          <a:p>
            <a:pPr lvl="1"/>
            <a:r>
              <a:rPr lang="en-CA" dirty="0" smtClean="0"/>
              <a:t>Understand that catching an exception will also catch any derived exception that is thrown</a:t>
            </a:r>
          </a:p>
          <a:p>
            <a:pPr lvl="1"/>
            <a:r>
              <a:rPr lang="en-CA" dirty="0" smtClean="0"/>
              <a:t>Know how to author your own derived exception classes</a:t>
            </a: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See that we can throw objects</a:t>
            </a:r>
            <a:endParaRPr lang="en-CA" dirty="0" smtClean="0">
              <a:latin typeface="Consolas" panose="020B0609020204030204" pitchFamily="49" charset="0"/>
              <a:cs typeface="Consolas" panose="020B0609020204030204" pitchFamily="49" charset="0"/>
            </a:endParaRPr>
          </a:p>
          <a:p>
            <a:pPr lvl="1"/>
            <a:r>
              <a:rPr lang="en-CA" dirty="0" smtClean="0"/>
              <a:t>Know that there are classes defined in the standard template library</a:t>
            </a:r>
          </a:p>
          <a:p>
            <a:pPr lvl="2"/>
            <a:r>
              <a:rPr lang="en-CA" dirty="0" smtClean="0"/>
              <a:t>These classes allow more information to be passed back</a:t>
            </a:r>
          </a:p>
          <a:p>
            <a:pPr lvl="2"/>
            <a:r>
              <a:rPr lang="en-CA" dirty="0" smtClean="0"/>
              <a:t>That inform can be retrieved</a:t>
            </a:r>
          </a:p>
          <a:p>
            <a:pPr lvl="1"/>
            <a:r>
              <a:rPr lang="en-CA" dirty="0"/>
              <a:t>Revisit the function </a:t>
            </a:r>
            <a:r>
              <a:rPr lang="en-CA" dirty="0">
                <a:latin typeface="Consolas" panose="020B0609020204030204" pitchFamily="49" charset="0"/>
                <a:cs typeface="Consolas" panose="020B0609020204030204" pitchFamily="49" charset="0"/>
              </a:rPr>
              <a:t>std::</a:t>
            </a:r>
            <a:r>
              <a:rPr lang="en-CA" dirty="0" err="1">
                <a:latin typeface="Consolas" panose="020B0609020204030204" pitchFamily="49" charset="0"/>
                <a:cs typeface="Consolas" panose="020B0609020204030204" pitchFamily="49" charset="0"/>
              </a:rPr>
              <a:t>stoi</a:t>
            </a:r>
            <a:endParaRPr lang="en-CA" dirty="0">
              <a:latin typeface="Consolas" panose="020B0609020204030204" pitchFamily="49" charset="0"/>
              <a:cs typeface="Consolas" panose="020B0609020204030204" pitchFamily="49" charset="0"/>
            </a:endParaRPr>
          </a:p>
          <a:p>
            <a:pPr lvl="1"/>
            <a:r>
              <a:rPr lang="en-CA" dirty="0" smtClean="0"/>
              <a:t>Learn that exceptions that cannot be dealt with can be re-thrown</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Exceptions</a:t>
            </a:r>
            <a:endParaRPr lang="en-CA" dirty="0"/>
          </a:p>
        </p:txBody>
      </p:sp>
      <p:sp>
        <p:nvSpPr>
          <p:cNvPr id="3" name="Content Placeholder 2"/>
          <p:cNvSpPr>
            <a:spLocks noGrp="1"/>
          </p:cNvSpPr>
          <p:nvPr>
            <p:ph idx="1"/>
          </p:nvPr>
        </p:nvSpPr>
        <p:spPr>
          <a:xfrm>
            <a:off x="457200" y="1600200"/>
            <a:ext cx="8435280" cy="4525963"/>
          </a:xfrm>
        </p:spPr>
        <p:txBody>
          <a:bodyPr/>
          <a:lstStyle/>
          <a:p>
            <a:r>
              <a:rPr lang="en-CA" dirty="0" smtClean="0"/>
              <a:t>We have discussed throwing and catching exceptions:</a:t>
            </a:r>
          </a:p>
          <a:p>
            <a:pPr marL="1028700" lvl="2" indent="0">
              <a:buNone/>
            </a:pPr>
            <a:r>
              <a:rPr lang="en-CA" sz="1200" dirty="0" smtClean="0">
                <a:latin typeface="Consolas" panose="020B0609020204030204" pitchFamily="49" charset="0"/>
                <a:cs typeface="Consolas" panose="020B0609020204030204" pitchFamily="49" charset="0"/>
              </a:rPr>
              <a:t>#include &lt;iostream&gt;</a:t>
            </a:r>
          </a:p>
          <a:p>
            <a:pPr marL="1028700" lvl="2" indent="0">
              <a:buNone/>
            </a:pPr>
            <a:r>
              <a:rPr lang="en-CA" sz="1200" dirty="0" smtClean="0">
                <a:latin typeface="Consolas" panose="020B0609020204030204" pitchFamily="49" charset="0"/>
                <a:cs typeface="Consolas" panose="020B0609020204030204" pitchFamily="49" charset="0"/>
              </a:rPr>
              <a:t>int f( int n );</a:t>
            </a:r>
          </a:p>
          <a:p>
            <a:pPr marL="1028700" lvl="2" indent="0">
              <a:buNone/>
            </a:pPr>
            <a:r>
              <a:rPr lang="en-CA" sz="1200" dirty="0" smtClean="0">
                <a:latin typeface="Consolas" panose="020B0609020204030204" pitchFamily="49" charset="0"/>
                <a:cs typeface="Consolas" panose="020B0609020204030204" pitchFamily="49" charset="0"/>
              </a:rPr>
              <a:t>int main();</a:t>
            </a:r>
          </a:p>
          <a:p>
            <a:pPr marL="1028700" lvl="2" indent="0">
              <a:buNone/>
            </a:pPr>
            <a:endParaRPr lang="en-CA" sz="1200" dirty="0" smtClean="0">
              <a:latin typeface="Consolas" panose="020B0609020204030204" pitchFamily="49" charset="0"/>
              <a:cs typeface="Consolas" panose="020B0609020204030204" pitchFamily="49" charset="0"/>
            </a:endParaRPr>
          </a:p>
          <a:p>
            <a:pPr marL="1028700" lvl="2" indent="0">
              <a:buNone/>
            </a:pPr>
            <a:r>
              <a:rPr lang="en-CA" sz="1200" dirty="0" smtClean="0">
                <a:latin typeface="Consolas" panose="020B0609020204030204" pitchFamily="49" charset="0"/>
                <a:cs typeface="Consolas" panose="020B0609020204030204" pitchFamily="49" charset="0"/>
              </a:rPr>
              <a:t>int f( int n ) {</a:t>
            </a:r>
          </a:p>
          <a:p>
            <a:pPr marL="10287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if ( n == 0 ) {</a:t>
            </a:r>
          </a:p>
          <a:p>
            <a:pPr marL="10287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throw 0;</a:t>
            </a:r>
          </a:p>
          <a:p>
            <a:pPr marL="10287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p>
          <a:p>
            <a:pPr marL="10287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return 1000000/n;</a:t>
            </a:r>
          </a:p>
          <a:p>
            <a:pPr marL="1028700" lvl="2" indent="0">
              <a:buNone/>
            </a:pPr>
            <a:r>
              <a:rPr lang="en-CA" sz="1200" dirty="0" smtClean="0">
                <a:latin typeface="Consolas" panose="020B0609020204030204" pitchFamily="49" charset="0"/>
                <a:cs typeface="Consolas" panose="020B0609020204030204" pitchFamily="49" charset="0"/>
              </a:rPr>
              <a:t>}</a:t>
            </a:r>
          </a:p>
          <a:p>
            <a:pPr marL="1028700" lvl="2" indent="0">
              <a:buNone/>
            </a:pPr>
            <a:endParaRPr lang="en-CA" sz="1200" dirty="0">
              <a:latin typeface="Consolas" panose="020B0609020204030204" pitchFamily="49" charset="0"/>
              <a:cs typeface="Consolas" panose="020B0609020204030204" pitchFamily="49" charset="0"/>
            </a:endParaRPr>
          </a:p>
          <a:p>
            <a:pPr marL="1028700" lvl="2" indent="0">
              <a:buNone/>
            </a:pPr>
            <a:r>
              <a:rPr lang="en-CA" sz="1200" dirty="0" smtClean="0">
                <a:latin typeface="Consolas" panose="020B0609020204030204" pitchFamily="49" charset="0"/>
                <a:cs typeface="Consolas" panose="020B0609020204030204" pitchFamily="49" charset="0"/>
              </a:rPr>
              <a:t>int main() {</a:t>
            </a:r>
          </a:p>
          <a:p>
            <a:pPr marL="10287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int value;</a:t>
            </a:r>
          </a:p>
          <a:p>
            <a:pPr marL="10287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try {</a:t>
            </a:r>
          </a:p>
          <a:p>
            <a:pPr marL="10287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std::cout &lt;&lt; "Enter an integer: ";</a:t>
            </a:r>
          </a:p>
          <a:p>
            <a:pPr marL="10287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std::</a:t>
            </a:r>
            <a:r>
              <a:rPr lang="en-CA" sz="1200" dirty="0" err="1" smtClean="0">
                <a:latin typeface="Consolas" panose="020B0609020204030204" pitchFamily="49" charset="0"/>
                <a:cs typeface="Consolas" panose="020B0609020204030204" pitchFamily="49" charset="0"/>
              </a:rPr>
              <a:t>cin</a:t>
            </a:r>
            <a:r>
              <a:rPr lang="en-CA" sz="1200" dirty="0" smtClean="0">
                <a:latin typeface="Consolas" panose="020B0609020204030204" pitchFamily="49" charset="0"/>
                <a:cs typeface="Consolas" panose="020B0609020204030204" pitchFamily="49" charset="0"/>
              </a:rPr>
              <a:t> &gt;&gt; value;</a:t>
            </a:r>
          </a:p>
          <a:p>
            <a:pPr marL="10287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std::cout &lt;&lt; "1/n = " &lt;&lt; f( value ) &lt;&lt; "*1e-6" &lt;&lt; std::endl;</a:t>
            </a:r>
          </a:p>
          <a:p>
            <a:pPr marL="10287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 catch ( int err ) {</a:t>
            </a:r>
          </a:p>
          <a:p>
            <a:pPr marL="10287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std::cout &lt;&lt; "division-by-zero error" &lt;&lt; std::endl;</a:t>
            </a:r>
          </a:p>
          <a:p>
            <a:pPr marL="1028700" lvl="2" indent="0">
              <a:buNone/>
            </a:pPr>
            <a:r>
              <a:rPr lang="en-CA" sz="1200" dirty="0" smtClean="0">
                <a:latin typeface="Consolas" panose="020B0609020204030204" pitchFamily="49" charset="0"/>
                <a:cs typeface="Consolas" panose="020B0609020204030204" pitchFamily="49" charset="0"/>
              </a:rPr>
              <a:t>    }</a:t>
            </a:r>
          </a:p>
          <a:p>
            <a:pPr marL="1028700" lvl="2" indent="0">
              <a:buNone/>
            </a:pPr>
            <a:r>
              <a:rPr lang="en-CA" sz="1200" dirty="0" smtClean="0">
                <a:latin typeface="Consolas" panose="020B0609020204030204" pitchFamily="49" charset="0"/>
                <a:cs typeface="Consolas" panose="020B0609020204030204" pitchFamily="49" charset="0"/>
              </a:rPr>
              <a:t>    return 0;</a:t>
            </a:r>
            <a:endParaRPr lang="en-CA" sz="1200" dirty="0">
              <a:latin typeface="Consolas" panose="020B0609020204030204" pitchFamily="49" charset="0"/>
              <a:cs typeface="Consolas" panose="020B0609020204030204" pitchFamily="49" charset="0"/>
            </a:endParaRPr>
          </a:p>
          <a:p>
            <a:pPr marL="1028700" lvl="2" indent="0">
              <a:buNone/>
            </a:pPr>
            <a:r>
              <a:rPr lang="en-CA" sz="1200" dirty="0" smtClean="0">
                <a:latin typeface="Consolas" panose="020B0609020204030204" pitchFamily="49" charset="0"/>
                <a:cs typeface="Consolas" panose="020B0609020204030204" pitchFamily="49" charset="0"/>
              </a:rPr>
              <a:t>}</a:t>
            </a:r>
            <a:endParaRPr lang="en-CA" sz="1200" dirty="0">
              <a:latin typeface="Consolas" panose="020B0609020204030204" pitchFamily="49" charset="0"/>
              <a:cs typeface="Consolas" panose="020B0609020204030204" pitchFamily="49" charset="0"/>
            </a:endParaRPr>
          </a:p>
        </p:txBody>
      </p:sp>
      <p:sp>
        <p:nvSpPr>
          <p:cNvPr id="4" name="TextBox 3"/>
          <p:cNvSpPr txBox="1"/>
          <p:nvPr/>
        </p:nvSpPr>
        <p:spPr>
          <a:xfrm>
            <a:off x="5004048" y="3212976"/>
            <a:ext cx="2989921" cy="830997"/>
          </a:xfrm>
          <a:prstGeom prst="rect">
            <a:avLst/>
          </a:prstGeom>
          <a:noFill/>
        </p:spPr>
        <p:txBody>
          <a:bodyPr wrap="none" rtlCol="0">
            <a:spAutoFit/>
          </a:bodyPr>
          <a:lstStyle/>
          <a:p>
            <a:r>
              <a:rPr lang="en-CA" sz="1600" dirty="0" smtClean="0">
                <a:solidFill>
                  <a:srgbClr val="0070C0"/>
                </a:solidFill>
                <a:latin typeface="Georgia" panose="02040502050405020303" pitchFamily="18" charset="0"/>
                <a:cs typeface="Consolas" panose="020B0609020204030204" pitchFamily="49" charset="0"/>
              </a:rPr>
              <a:t>Output:</a:t>
            </a:r>
          </a:p>
          <a:p>
            <a:r>
              <a:rPr lang="en-CA" sz="1600" dirty="0">
                <a:solidFill>
                  <a:srgbClr val="0070C0"/>
                </a:solidFill>
                <a:latin typeface="Consolas" panose="020B0609020204030204" pitchFamily="49" charset="0"/>
                <a:cs typeface="Consolas" panose="020B0609020204030204" pitchFamily="49" charset="0"/>
              </a:rPr>
              <a:t> </a:t>
            </a:r>
            <a:r>
              <a:rPr lang="en-CA" sz="1600" dirty="0" smtClean="0">
                <a:solidFill>
                  <a:srgbClr val="0070C0"/>
                </a:solidFill>
                <a:latin typeface="Consolas" panose="020B0609020204030204" pitchFamily="49" charset="0"/>
                <a:cs typeface="Consolas" panose="020B0609020204030204" pitchFamily="49" charset="0"/>
              </a:rPr>
              <a:t>  Enter </a:t>
            </a:r>
            <a:r>
              <a:rPr lang="en-CA" sz="1600" dirty="0">
                <a:solidFill>
                  <a:srgbClr val="0070C0"/>
                </a:solidFill>
                <a:latin typeface="Consolas" panose="020B0609020204030204" pitchFamily="49" charset="0"/>
                <a:cs typeface="Consolas" panose="020B0609020204030204" pitchFamily="49" charset="0"/>
              </a:rPr>
              <a:t>an integer: 0</a:t>
            </a:r>
          </a:p>
          <a:p>
            <a:r>
              <a:rPr lang="en-CA" sz="1600" dirty="0" smtClean="0">
                <a:solidFill>
                  <a:srgbClr val="0070C0"/>
                </a:solidFill>
                <a:latin typeface="Consolas" panose="020B0609020204030204" pitchFamily="49" charset="0"/>
                <a:cs typeface="Consolas" panose="020B0609020204030204" pitchFamily="49" charset="0"/>
              </a:rPr>
              <a:t>   division-by-zero error</a:t>
            </a:r>
            <a:endParaRPr lang="en-CA" sz="16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Throwing objects</a:t>
            </a:r>
            <a:endParaRPr lang="en-CA" dirty="0"/>
          </a:p>
        </p:txBody>
      </p:sp>
      <p:sp>
        <p:nvSpPr>
          <p:cNvPr id="3" name="Content Placeholder 2"/>
          <p:cNvSpPr>
            <a:spLocks noGrp="1"/>
          </p:cNvSpPr>
          <p:nvPr>
            <p:ph idx="1"/>
          </p:nvPr>
        </p:nvSpPr>
        <p:spPr>
          <a:xfrm>
            <a:off x="457200" y="1600200"/>
            <a:ext cx="8435280" cy="4525963"/>
          </a:xfrm>
        </p:spPr>
        <p:txBody>
          <a:bodyPr/>
          <a:lstStyle/>
          <a:p>
            <a:r>
              <a:rPr lang="en-CA" dirty="0" smtClean="0"/>
              <a:t>Problem: Primitive types cannot convey a lot of information</a:t>
            </a:r>
          </a:p>
          <a:p>
            <a:pPr lvl="1"/>
            <a:r>
              <a:rPr lang="en-CA" dirty="0" smtClean="0"/>
              <a:t>Solution: Instances of classes can be thrown, and caught, too</a:t>
            </a:r>
          </a:p>
          <a:p>
            <a:pPr lvl="1"/>
            <a:endParaRPr lang="en-CA" dirty="0"/>
          </a:p>
          <a:p>
            <a:r>
              <a:rPr lang="en-CA" dirty="0" smtClean="0"/>
              <a:t>Specifically, C++ has a number of classes devoted to conveying information about exceptions:</a:t>
            </a:r>
          </a:p>
          <a:p>
            <a:r>
              <a:rPr lang="en-CA" dirty="0" smtClean="0"/>
              <a:t>In the exception header file, the class </a:t>
            </a:r>
            <a:r>
              <a:rPr lang="en-CA" dirty="0" smtClean="0">
                <a:latin typeface="Consolas" panose="020B0609020204030204" pitchFamily="49" charset="0"/>
                <a:cs typeface="Consolas" panose="020B0609020204030204" pitchFamily="49" charset="0"/>
              </a:rPr>
              <a:t>std::exception</a:t>
            </a:r>
            <a:r>
              <a:rPr lang="en-CA" dirty="0" smtClean="0"/>
              <a:t> is defined</a:t>
            </a:r>
          </a:p>
          <a:p>
            <a:pPr lvl="1"/>
            <a:r>
              <a:rPr lang="en-CA" dirty="0" smtClean="0"/>
              <a:t>This class is </a:t>
            </a:r>
            <a:r>
              <a:rPr lang="en-CA" i="1" dirty="0" smtClean="0"/>
              <a:t>virtual</a:t>
            </a:r>
            <a:r>
              <a:rPr lang="en-CA" dirty="0" smtClean="0"/>
              <a:t>—it is not possible to create an instance of it</a:t>
            </a:r>
          </a:p>
          <a:p>
            <a:pPr lvl="1"/>
            <a:r>
              <a:rPr lang="en-CA" dirty="0" smtClean="0"/>
              <a:t>However, it forms the base class for a number of exceptions</a:t>
            </a:r>
          </a:p>
        </p:txBody>
      </p:sp>
    </p:spTree>
    <p:extLst>
      <p:ext uri="{BB962C8B-B14F-4D97-AF65-F5344CB8AC3E}">
        <p14:creationId xmlns:p14="http://schemas.microsoft.com/office/powerpoint/2010/main" val="1998013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Throwing objects</a:t>
            </a:r>
            <a:endParaRPr lang="en-CA" dirty="0"/>
          </a:p>
        </p:txBody>
      </p:sp>
      <p:sp>
        <p:nvSpPr>
          <p:cNvPr id="3" name="Content Placeholder 2"/>
          <p:cNvSpPr>
            <a:spLocks noGrp="1"/>
          </p:cNvSpPr>
          <p:nvPr>
            <p:ph idx="1"/>
          </p:nvPr>
        </p:nvSpPr>
        <p:spPr>
          <a:xfrm>
            <a:off x="457200" y="1600200"/>
            <a:ext cx="8435280" cy="4525963"/>
          </a:xfrm>
        </p:spPr>
        <p:txBody>
          <a:bodyPr/>
          <a:lstStyle/>
          <a:p>
            <a:r>
              <a:rPr lang="en-CA" dirty="0" smtClean="0"/>
              <a:t>All exception classes are derived from the </a:t>
            </a:r>
            <a:r>
              <a:rPr lang="en-CA" dirty="0" smtClean="0">
                <a:latin typeface="Consolas" panose="020B0609020204030204" pitchFamily="49" charset="0"/>
                <a:cs typeface="Consolas" panose="020B0609020204030204" pitchFamily="49" charset="0"/>
              </a:rPr>
              <a:t>exception</a:t>
            </a:r>
            <a:r>
              <a:rPr lang="en-CA" dirty="0" smtClean="0"/>
              <a:t> class</a:t>
            </a:r>
          </a:p>
          <a:p>
            <a:pPr lvl="1"/>
            <a:r>
              <a:rPr lang="en-CA" dirty="0" smtClean="0"/>
              <a:t>Many common exceptions are in the </a:t>
            </a:r>
            <a:r>
              <a:rPr lang="en-CA" dirty="0" err="1" smtClean="0">
                <a:latin typeface="Consolas" panose="020B0609020204030204" pitchFamily="49" charset="0"/>
                <a:cs typeface="Consolas" panose="020B0609020204030204" pitchFamily="49" charset="0"/>
              </a:rPr>
              <a:t>stdexcept</a:t>
            </a:r>
            <a:r>
              <a:rPr lang="en-CA" dirty="0" smtClean="0"/>
              <a:t> library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8434" y="2420888"/>
            <a:ext cx="7393966"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184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Throwing objects</a:t>
            </a:r>
            <a:endParaRPr lang="en-CA" dirty="0"/>
          </a:p>
        </p:txBody>
      </p:sp>
      <p:sp>
        <p:nvSpPr>
          <p:cNvPr id="3" name="Content Placeholder 2"/>
          <p:cNvSpPr>
            <a:spLocks noGrp="1"/>
          </p:cNvSpPr>
          <p:nvPr>
            <p:ph idx="1"/>
          </p:nvPr>
        </p:nvSpPr>
        <p:spPr>
          <a:xfrm>
            <a:off x="457200" y="1600200"/>
            <a:ext cx="8435280" cy="4525963"/>
          </a:xfrm>
        </p:spPr>
        <p:txBody>
          <a:bodyPr/>
          <a:lstStyle/>
          <a:p>
            <a:r>
              <a:rPr lang="en-CA" dirty="0" smtClean="0"/>
              <a:t>If we had the following cascading catch series:</a:t>
            </a:r>
          </a:p>
          <a:p>
            <a:pPr marL="800100" lvl="2" indent="0">
              <a:buNone/>
            </a:pPr>
            <a:r>
              <a:rPr lang="en-CA" sz="1400" dirty="0" smtClean="0">
                <a:latin typeface="Consolas" panose="020B0609020204030204" pitchFamily="49" charset="0"/>
                <a:cs typeface="Consolas" panose="020B0609020204030204" pitchFamily="49" charset="0"/>
              </a:rPr>
              <a:t>try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Try some code...</a:t>
            </a:r>
          </a:p>
          <a:p>
            <a:pPr marL="800100" lvl="2" indent="0">
              <a:buNone/>
            </a:pPr>
            <a:r>
              <a:rPr lang="en-CA" sz="1400" dirty="0" smtClean="0">
                <a:latin typeface="Consolas" panose="020B0609020204030204" pitchFamily="49" charset="0"/>
                <a:cs typeface="Consolas" panose="020B0609020204030204" pitchFamily="49" charset="0"/>
              </a:rPr>
              <a:t>} catch ( std::</a:t>
            </a:r>
            <a:r>
              <a:rPr lang="en-CA" sz="1400" dirty="0" err="1" smtClean="0">
                <a:latin typeface="Consolas" panose="020B0609020204030204" pitchFamily="49" charset="0"/>
                <a:cs typeface="Consolas" panose="020B0609020204030204" pitchFamily="49" charset="0"/>
              </a:rPr>
              <a:t>logic_error</a:t>
            </a:r>
            <a:r>
              <a:rPr lang="en-CA" sz="1400" dirty="0" smtClean="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&amp;e </a:t>
            </a:r>
            <a:r>
              <a:rPr lang="en-CA" sz="1400" dirty="0" smtClean="0">
                <a:latin typeface="Consolas" panose="020B0609020204030204" pitchFamily="49" charset="0"/>
                <a:cs typeface="Consolas" panose="020B0609020204030204" pitchFamily="49" charset="0"/>
              </a:rPr>
              <a:t>)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std::cout &lt;&lt; </a:t>
            </a:r>
            <a:r>
              <a:rPr lang="en-CA" sz="1400" dirty="0" err="1" smtClean="0">
                <a:latin typeface="Consolas" panose="020B0609020204030204" pitchFamily="49" charset="0"/>
                <a:cs typeface="Consolas" panose="020B0609020204030204" pitchFamily="49" charset="0"/>
              </a:rPr>
              <a:t>e.what</a:t>
            </a:r>
            <a:r>
              <a:rPr lang="en-CA" sz="1400" dirty="0" smtClean="0">
                <a:latin typeface="Consolas" panose="020B0609020204030204" pitchFamily="49" charset="0"/>
                <a:cs typeface="Consolas" panose="020B0609020204030204" pitchFamily="49" charset="0"/>
              </a:rPr>
              <a:t>() &lt;&lt; std::endl;</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do something for logic errors in programming...</a:t>
            </a:r>
          </a:p>
          <a:p>
            <a:pPr marL="800100" lvl="2" indent="0">
              <a:buNone/>
            </a:pPr>
            <a:r>
              <a:rPr lang="en-CA" sz="1400" dirty="0" smtClean="0">
                <a:latin typeface="Consolas" panose="020B0609020204030204" pitchFamily="49" charset="0"/>
                <a:cs typeface="Consolas" panose="020B0609020204030204" pitchFamily="49" charset="0"/>
              </a:rPr>
              <a:t>} catch ( std::</a:t>
            </a:r>
            <a:r>
              <a:rPr lang="en-CA" sz="1400" dirty="0" err="1" smtClean="0">
                <a:latin typeface="Consolas" panose="020B0609020204030204" pitchFamily="49" charset="0"/>
                <a:cs typeface="Consolas" panose="020B0609020204030204" pitchFamily="49" charset="0"/>
              </a:rPr>
              <a:t>runtime_error</a:t>
            </a:r>
            <a:r>
              <a:rPr lang="en-CA" sz="1400" dirty="0" smtClean="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&amp;e </a:t>
            </a:r>
            <a:r>
              <a:rPr lang="en-CA" sz="1400" dirty="0" smtClean="0">
                <a:latin typeface="Consolas" panose="020B0609020204030204" pitchFamily="49" charset="0"/>
                <a:cs typeface="Consolas" panose="020B0609020204030204" pitchFamily="49" charset="0"/>
              </a:rPr>
              <a:t>) {</a:t>
            </a:r>
          </a:p>
          <a:p>
            <a:pPr marL="800100" lvl="2" indent="0">
              <a:buNone/>
            </a:pPr>
            <a:r>
              <a:rPr lang="en-CA" sz="1400" dirty="0">
                <a:latin typeface="Consolas" panose="020B0609020204030204" pitchFamily="49" charset="0"/>
                <a:cs typeface="Consolas" panose="020B0609020204030204" pitchFamily="49" charset="0"/>
              </a:rPr>
              <a:t>    std::cout &lt;&lt; </a:t>
            </a:r>
            <a:r>
              <a:rPr lang="en-CA" sz="1400" dirty="0" err="1">
                <a:latin typeface="Consolas" panose="020B0609020204030204" pitchFamily="49" charset="0"/>
                <a:cs typeface="Consolas" panose="020B0609020204030204" pitchFamily="49" charset="0"/>
              </a:rPr>
              <a:t>e.what</a:t>
            </a:r>
            <a:r>
              <a:rPr lang="en-CA" sz="1400" dirty="0">
                <a:latin typeface="Consolas" panose="020B0609020204030204" pitchFamily="49" charset="0"/>
                <a:cs typeface="Consolas" panose="020B0609020204030204" pitchFamily="49" charset="0"/>
              </a:rPr>
              <a:t>() &lt;&lt; std::endl;</a:t>
            </a:r>
          </a:p>
          <a:p>
            <a:pPr marL="800100" lvl="2" indent="0">
              <a:buNone/>
            </a:pPr>
            <a:r>
              <a:rPr lang="en-CA" sz="1400" dirty="0">
                <a:latin typeface="Consolas" panose="020B0609020204030204" pitchFamily="49" charset="0"/>
                <a:cs typeface="Consolas" panose="020B0609020204030204" pitchFamily="49" charset="0"/>
              </a:rPr>
              <a:t>    // do something for </a:t>
            </a:r>
            <a:r>
              <a:rPr lang="en-CA" sz="1400" dirty="0" smtClean="0">
                <a:latin typeface="Consolas" panose="020B0609020204030204" pitchFamily="49" charset="0"/>
                <a:cs typeface="Consolas" panose="020B0609020204030204" pitchFamily="49" charset="0"/>
              </a:rPr>
              <a:t>run-time errors...</a:t>
            </a:r>
          </a:p>
          <a:p>
            <a:pPr marL="800100" lvl="2" indent="0">
              <a:buNone/>
            </a:pPr>
            <a:r>
              <a:rPr lang="en-CA" sz="1400" dirty="0" smtClean="0">
                <a:latin typeface="Consolas" panose="020B0609020204030204" pitchFamily="49" charset="0"/>
                <a:cs typeface="Consolas" panose="020B0609020204030204" pitchFamily="49" charset="0"/>
              </a:rPr>
              <a:t>} catch ( std::exception e ) {</a:t>
            </a:r>
          </a:p>
          <a:p>
            <a:pPr marL="800100" lvl="2" indent="0">
              <a:buNone/>
            </a:pPr>
            <a:r>
              <a:rPr lang="en-CA" sz="1400" dirty="0">
                <a:latin typeface="Consolas" panose="020B0609020204030204" pitchFamily="49" charset="0"/>
                <a:cs typeface="Consolas" panose="020B0609020204030204" pitchFamily="49" charset="0"/>
              </a:rPr>
              <a:t>    std::cout &lt;&lt; </a:t>
            </a:r>
            <a:r>
              <a:rPr lang="en-CA" sz="1400" dirty="0" err="1">
                <a:latin typeface="Consolas" panose="020B0609020204030204" pitchFamily="49" charset="0"/>
                <a:cs typeface="Consolas" panose="020B0609020204030204" pitchFamily="49" charset="0"/>
              </a:rPr>
              <a:t>e.what</a:t>
            </a:r>
            <a:r>
              <a:rPr lang="en-CA" sz="1400" dirty="0">
                <a:latin typeface="Consolas" panose="020B0609020204030204" pitchFamily="49" charset="0"/>
                <a:cs typeface="Consolas" panose="020B0609020204030204" pitchFamily="49" charset="0"/>
              </a:rPr>
              <a:t>() &lt;&lt; std::endl;</a:t>
            </a:r>
          </a:p>
          <a:p>
            <a:pPr marL="800100" lvl="2" indent="0">
              <a:buNone/>
            </a:pPr>
            <a:r>
              <a:rPr lang="en-CA" sz="1400" dirty="0">
                <a:latin typeface="Consolas" panose="020B0609020204030204" pitchFamily="49" charset="0"/>
                <a:cs typeface="Consolas" panose="020B0609020204030204" pitchFamily="49" charset="0"/>
              </a:rPr>
              <a:t>    // do something for </a:t>
            </a:r>
            <a:r>
              <a:rPr lang="en-CA" sz="1400" dirty="0" smtClean="0">
                <a:latin typeface="Consolas" panose="020B0609020204030204" pitchFamily="49" charset="0"/>
                <a:cs typeface="Consolas" panose="020B0609020204030204" pitchFamily="49" charset="0"/>
              </a:rPr>
              <a:t>*all* other exceptions</a:t>
            </a:r>
          </a:p>
          <a:p>
            <a:pPr marL="800100" lvl="2" indent="0">
              <a:buNone/>
            </a:pPr>
            <a:r>
              <a:rPr lang="en-CA" sz="1400" dirty="0">
                <a:latin typeface="Consolas" panose="020B0609020204030204" pitchFamily="49" charset="0"/>
                <a:cs typeface="Consolas" panose="020B0609020204030204" pitchFamily="49" charset="0"/>
              </a:rPr>
              <a:t>}</a:t>
            </a:r>
          </a:p>
          <a:p>
            <a:pPr marL="800100" lvl="2" indent="0">
              <a:buNone/>
            </a:pPr>
            <a:endParaRPr lang="en-CA" sz="1600" dirty="0">
              <a:latin typeface="Consolas" panose="020B0609020204030204" pitchFamily="49" charset="0"/>
              <a:cs typeface="Consolas" panose="020B0609020204030204" pitchFamily="49" charset="0"/>
            </a:endParaRP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endParaRPr lang="en-CA" sz="1600" dirty="0">
              <a:latin typeface="Consolas" panose="020B0609020204030204" pitchFamily="49" charset="0"/>
              <a:cs typeface="Consolas" panose="020B0609020204030204" pitchFamily="49" charset="0"/>
            </a:endParaRPr>
          </a:p>
          <a:p>
            <a:pPr marL="0" indent="0">
              <a:buNone/>
            </a:pP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179749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Throwing objects</a:t>
            </a:r>
            <a:endParaRPr lang="en-CA" dirty="0"/>
          </a:p>
        </p:txBody>
      </p:sp>
      <p:sp>
        <p:nvSpPr>
          <p:cNvPr id="3" name="Content Placeholder 2"/>
          <p:cNvSpPr>
            <a:spLocks noGrp="1"/>
          </p:cNvSpPr>
          <p:nvPr>
            <p:ph idx="1"/>
          </p:nvPr>
        </p:nvSpPr>
        <p:spPr>
          <a:xfrm>
            <a:off x="457200" y="1600200"/>
            <a:ext cx="8435280" cy="4525963"/>
          </a:xfrm>
        </p:spPr>
        <p:txBody>
          <a:bodyPr/>
          <a:lstStyle/>
          <a:p>
            <a:r>
              <a:rPr lang="en-CA" dirty="0" smtClean="0"/>
              <a:t>If we had the following cascading catch series:</a:t>
            </a:r>
          </a:p>
          <a:p>
            <a:pPr marL="800100" lvl="2" indent="0">
              <a:buNone/>
            </a:pPr>
            <a:r>
              <a:rPr lang="en-CA" sz="1400" dirty="0" smtClean="0">
                <a:latin typeface="Consolas" panose="020B0609020204030204" pitchFamily="49" charset="0"/>
                <a:cs typeface="Consolas" panose="020B0609020204030204" pitchFamily="49" charset="0"/>
              </a:rPr>
              <a:t>try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Try some code...</a:t>
            </a:r>
          </a:p>
          <a:p>
            <a:pPr marL="800100" lvl="2" indent="0">
              <a:buNone/>
            </a:pPr>
            <a:r>
              <a:rPr lang="en-CA" sz="1400" dirty="0" smtClean="0">
                <a:latin typeface="Consolas" panose="020B0609020204030204" pitchFamily="49" charset="0"/>
                <a:cs typeface="Consolas" panose="020B0609020204030204" pitchFamily="49" charset="0"/>
              </a:rPr>
              <a:t>} </a:t>
            </a:r>
            <a:r>
              <a:rPr lang="en-CA" sz="1400" b="1" dirty="0" smtClean="0">
                <a:solidFill>
                  <a:srgbClr val="0070C0"/>
                </a:solidFill>
                <a:latin typeface="Consolas" panose="020B0609020204030204" pitchFamily="49" charset="0"/>
                <a:cs typeface="Consolas" panose="020B0609020204030204" pitchFamily="49" charset="0"/>
              </a:rPr>
              <a:t>catch ( std::</a:t>
            </a:r>
            <a:r>
              <a:rPr lang="en-CA" sz="1400" b="1" dirty="0" err="1" smtClean="0">
                <a:solidFill>
                  <a:srgbClr val="0070C0"/>
                </a:solidFill>
                <a:latin typeface="Consolas" panose="020B0609020204030204" pitchFamily="49" charset="0"/>
                <a:cs typeface="Consolas" panose="020B0609020204030204" pitchFamily="49" charset="0"/>
              </a:rPr>
              <a:t>logic_error</a:t>
            </a:r>
            <a:r>
              <a:rPr lang="en-CA" sz="1400" b="1" dirty="0" smtClean="0">
                <a:solidFill>
                  <a:srgbClr val="0070C0"/>
                </a:solidFill>
                <a:latin typeface="Consolas" panose="020B0609020204030204" pitchFamily="49" charset="0"/>
                <a:cs typeface="Consolas" panose="020B0609020204030204" pitchFamily="49" charset="0"/>
              </a:rPr>
              <a:t> </a:t>
            </a:r>
            <a:r>
              <a:rPr lang="en-CA" sz="1400" b="1" dirty="0" smtClean="0">
                <a:solidFill>
                  <a:srgbClr val="0070C0"/>
                </a:solidFill>
                <a:latin typeface="Consolas" panose="020B0609020204030204" pitchFamily="49" charset="0"/>
                <a:cs typeface="Consolas" panose="020B0609020204030204" pitchFamily="49" charset="0"/>
              </a:rPr>
              <a:t>&amp;e </a:t>
            </a:r>
            <a:r>
              <a:rPr lang="en-CA" sz="1400" b="1" dirty="0" smtClean="0">
                <a:solidFill>
                  <a:srgbClr val="0070C0"/>
                </a:solidFill>
                <a:latin typeface="Consolas" panose="020B0609020204030204" pitchFamily="49" charset="0"/>
                <a:cs typeface="Consolas" panose="020B0609020204030204" pitchFamily="49" charset="0"/>
              </a:rPr>
              <a:t>) {</a:t>
            </a:r>
          </a:p>
          <a:p>
            <a:pPr marL="800100" lvl="2" indent="0">
              <a:buNone/>
            </a:pPr>
            <a:r>
              <a:rPr lang="en-CA" sz="1400" b="1" dirty="0">
                <a:solidFill>
                  <a:srgbClr val="0070C0"/>
                </a:solidFill>
                <a:latin typeface="Consolas" panose="020B0609020204030204" pitchFamily="49" charset="0"/>
                <a:cs typeface="Consolas" panose="020B0609020204030204" pitchFamily="49" charset="0"/>
              </a:rPr>
              <a:t> </a:t>
            </a:r>
            <a:r>
              <a:rPr lang="en-CA" sz="1400" b="1" dirty="0" smtClean="0">
                <a:solidFill>
                  <a:srgbClr val="0070C0"/>
                </a:solidFill>
                <a:latin typeface="Consolas" panose="020B0609020204030204" pitchFamily="49" charset="0"/>
                <a:cs typeface="Consolas" panose="020B0609020204030204" pitchFamily="49" charset="0"/>
              </a:rPr>
              <a:t>   std::cout &lt;&lt; </a:t>
            </a:r>
            <a:r>
              <a:rPr lang="en-CA" sz="1400" b="1" dirty="0" err="1" smtClean="0">
                <a:solidFill>
                  <a:srgbClr val="0070C0"/>
                </a:solidFill>
                <a:latin typeface="Consolas" panose="020B0609020204030204" pitchFamily="49" charset="0"/>
                <a:cs typeface="Consolas" panose="020B0609020204030204" pitchFamily="49" charset="0"/>
              </a:rPr>
              <a:t>e.what</a:t>
            </a:r>
            <a:r>
              <a:rPr lang="en-CA" sz="1400" b="1" dirty="0" smtClean="0">
                <a:solidFill>
                  <a:srgbClr val="0070C0"/>
                </a:solidFill>
                <a:latin typeface="Consolas" panose="020B0609020204030204" pitchFamily="49" charset="0"/>
                <a:cs typeface="Consolas" panose="020B0609020204030204" pitchFamily="49" charset="0"/>
              </a:rPr>
              <a:t>() &lt;&lt; std::endl;</a:t>
            </a:r>
          </a:p>
          <a:p>
            <a:pPr marL="800100" lvl="2" indent="0">
              <a:buNone/>
            </a:pPr>
            <a:r>
              <a:rPr lang="en-CA" sz="1400" b="1" dirty="0">
                <a:solidFill>
                  <a:srgbClr val="0070C0"/>
                </a:solidFill>
                <a:latin typeface="Consolas" panose="020B0609020204030204" pitchFamily="49" charset="0"/>
                <a:cs typeface="Consolas" panose="020B0609020204030204" pitchFamily="49" charset="0"/>
              </a:rPr>
              <a:t> </a:t>
            </a:r>
            <a:r>
              <a:rPr lang="en-CA" sz="1400" b="1" dirty="0" smtClean="0">
                <a:solidFill>
                  <a:srgbClr val="0070C0"/>
                </a:solidFill>
                <a:latin typeface="Consolas" panose="020B0609020204030204" pitchFamily="49" charset="0"/>
                <a:cs typeface="Consolas" panose="020B0609020204030204" pitchFamily="49" charset="0"/>
              </a:rPr>
              <a:t>   // do something for logic errors in programming...</a:t>
            </a:r>
          </a:p>
          <a:p>
            <a:pPr marL="800100" lvl="2" indent="0">
              <a:buNone/>
            </a:pPr>
            <a:r>
              <a:rPr lang="en-CA" sz="1400" b="1" dirty="0" smtClean="0">
                <a:solidFill>
                  <a:srgbClr val="0070C0"/>
                </a:solidFill>
                <a:latin typeface="Consolas" panose="020B0609020204030204" pitchFamily="49" charset="0"/>
                <a:cs typeface="Consolas" panose="020B0609020204030204" pitchFamily="49" charset="0"/>
              </a:rPr>
              <a:t>}</a:t>
            </a:r>
            <a:r>
              <a:rPr lang="en-CA" sz="1400" b="1" dirty="0" smtClean="0">
                <a:solidFill>
                  <a:srgbClr val="FF0000"/>
                </a:solidFill>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catch ( std::</a:t>
            </a:r>
            <a:r>
              <a:rPr lang="en-CA" sz="1400" dirty="0" err="1" smtClean="0">
                <a:latin typeface="Consolas" panose="020B0609020204030204" pitchFamily="49" charset="0"/>
                <a:cs typeface="Consolas" panose="020B0609020204030204" pitchFamily="49" charset="0"/>
              </a:rPr>
              <a:t>runtime_error</a:t>
            </a:r>
            <a:r>
              <a:rPr lang="en-CA" sz="1400" dirty="0" smtClean="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&amp;e </a:t>
            </a:r>
            <a:r>
              <a:rPr lang="en-CA" sz="1400" dirty="0" smtClean="0">
                <a:latin typeface="Consolas" panose="020B0609020204030204" pitchFamily="49" charset="0"/>
                <a:cs typeface="Consolas" panose="020B0609020204030204" pitchFamily="49" charset="0"/>
              </a:rPr>
              <a:t>) {</a:t>
            </a:r>
          </a:p>
          <a:p>
            <a:pPr marL="800100" lvl="2" indent="0">
              <a:buNone/>
            </a:pPr>
            <a:r>
              <a:rPr lang="en-CA" sz="1400" dirty="0">
                <a:latin typeface="Consolas" panose="020B0609020204030204" pitchFamily="49" charset="0"/>
                <a:cs typeface="Consolas" panose="020B0609020204030204" pitchFamily="49" charset="0"/>
              </a:rPr>
              <a:t>    std::cout &lt;&lt; </a:t>
            </a:r>
            <a:r>
              <a:rPr lang="en-CA" sz="1400" dirty="0" err="1">
                <a:latin typeface="Consolas" panose="020B0609020204030204" pitchFamily="49" charset="0"/>
                <a:cs typeface="Consolas" panose="020B0609020204030204" pitchFamily="49" charset="0"/>
              </a:rPr>
              <a:t>e.what</a:t>
            </a:r>
            <a:r>
              <a:rPr lang="en-CA" sz="1400" dirty="0">
                <a:latin typeface="Consolas" panose="020B0609020204030204" pitchFamily="49" charset="0"/>
                <a:cs typeface="Consolas" panose="020B0609020204030204" pitchFamily="49" charset="0"/>
              </a:rPr>
              <a:t>() &lt;&lt; std::endl;</a:t>
            </a:r>
          </a:p>
          <a:p>
            <a:pPr marL="800100" lvl="2" indent="0">
              <a:buNone/>
            </a:pPr>
            <a:r>
              <a:rPr lang="en-CA" sz="1400" dirty="0">
                <a:latin typeface="Consolas" panose="020B0609020204030204" pitchFamily="49" charset="0"/>
                <a:cs typeface="Consolas" panose="020B0609020204030204" pitchFamily="49" charset="0"/>
              </a:rPr>
              <a:t>    // do something for </a:t>
            </a:r>
            <a:r>
              <a:rPr lang="en-CA" sz="1400" dirty="0" smtClean="0">
                <a:latin typeface="Consolas" panose="020B0609020204030204" pitchFamily="49" charset="0"/>
                <a:cs typeface="Consolas" panose="020B0609020204030204" pitchFamily="49" charset="0"/>
              </a:rPr>
              <a:t>run-time errors...</a:t>
            </a:r>
          </a:p>
          <a:p>
            <a:pPr marL="800100" lvl="2" indent="0">
              <a:buNone/>
            </a:pPr>
            <a:r>
              <a:rPr lang="en-CA" sz="1400" dirty="0" smtClean="0">
                <a:latin typeface="Consolas" panose="020B0609020204030204" pitchFamily="49" charset="0"/>
                <a:cs typeface="Consolas" panose="020B0609020204030204" pitchFamily="49" charset="0"/>
              </a:rPr>
              <a:t>} catch ( std::exception </a:t>
            </a:r>
            <a:r>
              <a:rPr lang="en-CA" sz="1400" dirty="0" smtClean="0">
                <a:latin typeface="Consolas" panose="020B0609020204030204" pitchFamily="49" charset="0"/>
                <a:cs typeface="Consolas" panose="020B0609020204030204" pitchFamily="49" charset="0"/>
              </a:rPr>
              <a:t>&amp;e </a:t>
            </a:r>
            <a:r>
              <a:rPr lang="en-CA" sz="1400" dirty="0" smtClean="0">
                <a:latin typeface="Consolas" panose="020B0609020204030204" pitchFamily="49" charset="0"/>
                <a:cs typeface="Consolas" panose="020B0609020204030204" pitchFamily="49" charset="0"/>
              </a:rPr>
              <a:t>) {</a:t>
            </a:r>
          </a:p>
          <a:p>
            <a:pPr marL="800100" lvl="2" indent="0">
              <a:buNone/>
            </a:pPr>
            <a:r>
              <a:rPr lang="en-CA" sz="1400" dirty="0">
                <a:latin typeface="Consolas" panose="020B0609020204030204" pitchFamily="49" charset="0"/>
                <a:cs typeface="Consolas" panose="020B0609020204030204" pitchFamily="49" charset="0"/>
              </a:rPr>
              <a:t>    std::cout &lt;&lt; </a:t>
            </a:r>
            <a:r>
              <a:rPr lang="en-CA" sz="1400" dirty="0" err="1">
                <a:latin typeface="Consolas" panose="020B0609020204030204" pitchFamily="49" charset="0"/>
                <a:cs typeface="Consolas" panose="020B0609020204030204" pitchFamily="49" charset="0"/>
              </a:rPr>
              <a:t>e.what</a:t>
            </a:r>
            <a:r>
              <a:rPr lang="en-CA" sz="1400" dirty="0">
                <a:latin typeface="Consolas" panose="020B0609020204030204" pitchFamily="49" charset="0"/>
                <a:cs typeface="Consolas" panose="020B0609020204030204" pitchFamily="49" charset="0"/>
              </a:rPr>
              <a:t>() &lt;&lt; std::endl;</a:t>
            </a:r>
          </a:p>
          <a:p>
            <a:pPr marL="800100" lvl="2" indent="0">
              <a:buNone/>
            </a:pPr>
            <a:r>
              <a:rPr lang="en-CA" sz="1400" dirty="0">
                <a:latin typeface="Consolas" panose="020B0609020204030204" pitchFamily="49" charset="0"/>
                <a:cs typeface="Consolas" panose="020B0609020204030204" pitchFamily="49" charset="0"/>
              </a:rPr>
              <a:t>    // do something for </a:t>
            </a:r>
            <a:r>
              <a:rPr lang="en-CA" sz="1400" dirty="0" smtClean="0">
                <a:latin typeface="Consolas" panose="020B0609020204030204" pitchFamily="49" charset="0"/>
                <a:cs typeface="Consolas" panose="020B0609020204030204" pitchFamily="49" charset="0"/>
              </a:rPr>
              <a:t>*all* other exceptions</a:t>
            </a:r>
          </a:p>
          <a:p>
            <a:pPr marL="800100" lvl="2" indent="0">
              <a:buNone/>
            </a:pPr>
            <a:r>
              <a:rPr lang="en-CA" sz="1400" dirty="0">
                <a:latin typeface="Consolas" panose="020B0609020204030204" pitchFamily="49" charset="0"/>
                <a:cs typeface="Consolas" panose="020B0609020204030204" pitchFamily="49" charset="0"/>
              </a:rPr>
              <a:t>}</a:t>
            </a:r>
          </a:p>
          <a:p>
            <a:pPr marL="1257300" lvl="3" indent="0">
              <a:buNone/>
            </a:pPr>
            <a:endParaRPr lang="en-CA" dirty="0">
              <a:latin typeface="Consolas" panose="020B0609020204030204" pitchFamily="49" charset="0"/>
              <a:cs typeface="Consolas" panose="020B0609020204030204" pitchFamily="49" charset="0"/>
            </a:endParaRPr>
          </a:p>
          <a:p>
            <a:pPr marL="1257300" lvl="3" indent="0">
              <a:buNone/>
            </a:pPr>
            <a:endParaRPr lang="en-CA" dirty="0" smtClean="0">
              <a:latin typeface="Consolas" panose="020B0609020204030204" pitchFamily="49" charset="0"/>
              <a:cs typeface="Consolas" panose="020B0609020204030204" pitchFamily="49" charset="0"/>
            </a:endParaRPr>
          </a:p>
          <a:p>
            <a:pPr marL="125730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p>
            <a:pPr marL="0" indent="0">
              <a:buNone/>
            </a:pPr>
            <a:endParaRPr lang="en-CA" dirty="0" smtClean="0">
              <a:latin typeface="Consolas" panose="020B0609020204030204" pitchFamily="49" charset="0"/>
              <a:cs typeface="Consolas" panose="020B0609020204030204" pitchFamily="49" charset="0"/>
            </a:endParaRPr>
          </a:p>
        </p:txBody>
      </p:sp>
      <p:sp>
        <p:nvSpPr>
          <p:cNvPr id="5" name="TextBox 4"/>
          <p:cNvSpPr txBox="1"/>
          <p:nvPr/>
        </p:nvSpPr>
        <p:spPr>
          <a:xfrm>
            <a:off x="6228184" y="2060848"/>
            <a:ext cx="2717411" cy="2031325"/>
          </a:xfrm>
          <a:prstGeom prst="rect">
            <a:avLst/>
          </a:prstGeom>
          <a:noFill/>
        </p:spPr>
        <p:txBody>
          <a:bodyPr wrap="none" rtlCol="0">
            <a:spAutoFit/>
          </a:bodyPr>
          <a:lstStyle/>
          <a:p>
            <a:r>
              <a:rPr lang="en-CA" dirty="0" smtClean="0">
                <a:solidFill>
                  <a:srgbClr val="0070C0"/>
                </a:solidFill>
                <a:latin typeface="Georgia" panose="02040502050405020303" pitchFamily="18" charset="0"/>
              </a:rPr>
              <a:t>This will catch:</a:t>
            </a:r>
          </a:p>
          <a:p>
            <a:r>
              <a:rPr lang="en-CA" dirty="0" smtClean="0">
                <a:solidFill>
                  <a:srgbClr val="0070C0"/>
                </a:solidFill>
                <a:latin typeface="Consolas" panose="020B0609020204030204" pitchFamily="49" charset="0"/>
                <a:cs typeface="Consolas" panose="020B0609020204030204" pitchFamily="49" charset="0"/>
              </a:rPr>
              <a:t>    </a:t>
            </a:r>
            <a:r>
              <a:rPr lang="en-CA" dirty="0" err="1" smtClean="0">
                <a:solidFill>
                  <a:srgbClr val="0070C0"/>
                </a:solidFill>
                <a:latin typeface="Consolas" panose="020B0609020204030204" pitchFamily="49" charset="0"/>
                <a:cs typeface="Consolas" panose="020B0609020204030204" pitchFamily="49" charset="0"/>
              </a:rPr>
              <a:t>logic_error</a:t>
            </a:r>
            <a:endParaRPr lang="en-CA" dirty="0" smtClean="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a:t>
            </a:r>
            <a:r>
              <a:rPr lang="en-CA" dirty="0" err="1" smtClean="0">
                <a:solidFill>
                  <a:srgbClr val="0070C0"/>
                </a:solidFill>
                <a:latin typeface="Consolas" panose="020B0609020204030204" pitchFamily="49" charset="0"/>
                <a:cs typeface="Consolas" panose="020B0609020204030204" pitchFamily="49" charset="0"/>
              </a:rPr>
              <a:t>domain_error</a:t>
            </a:r>
            <a:endParaRPr lang="en-CA" dirty="0" smtClean="0">
              <a:solidFill>
                <a:srgbClr val="0070C0"/>
              </a:solidFill>
              <a:latin typeface="Consolas" panose="020B0609020204030204" pitchFamily="49" charset="0"/>
              <a:cs typeface="Consolas" panose="020B0609020204030204" pitchFamily="49" charset="0"/>
            </a:endParaRP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   </a:t>
            </a:r>
            <a:r>
              <a:rPr lang="en-CA" dirty="0" err="1" smtClean="0">
                <a:solidFill>
                  <a:srgbClr val="0070C0"/>
                </a:solidFill>
                <a:latin typeface="Consolas" panose="020B0609020204030204" pitchFamily="49" charset="0"/>
                <a:cs typeface="Consolas" panose="020B0609020204030204" pitchFamily="49" charset="0"/>
              </a:rPr>
              <a:t>future_error</a:t>
            </a:r>
            <a:endParaRPr lang="en-CA" dirty="0" smtClean="0">
              <a:solidFill>
                <a:srgbClr val="0070C0"/>
              </a:solidFill>
              <a:latin typeface="Consolas" panose="020B0609020204030204" pitchFamily="49" charset="0"/>
              <a:cs typeface="Consolas" panose="020B0609020204030204" pitchFamily="49" charset="0"/>
            </a:endParaRP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   </a:t>
            </a:r>
            <a:r>
              <a:rPr lang="en-CA" dirty="0" err="1" smtClean="0">
                <a:solidFill>
                  <a:srgbClr val="0070C0"/>
                </a:solidFill>
                <a:latin typeface="Consolas" panose="020B0609020204030204" pitchFamily="49" charset="0"/>
                <a:cs typeface="Consolas" panose="020B0609020204030204" pitchFamily="49" charset="0"/>
              </a:rPr>
              <a:t>length_error</a:t>
            </a:r>
            <a:endParaRPr lang="en-CA" dirty="0" smtClean="0">
              <a:solidFill>
                <a:srgbClr val="0070C0"/>
              </a:solidFill>
              <a:latin typeface="Consolas" panose="020B0609020204030204" pitchFamily="49" charset="0"/>
              <a:cs typeface="Consolas" panose="020B0609020204030204" pitchFamily="49" charset="0"/>
            </a:endParaRP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   </a:t>
            </a:r>
            <a:r>
              <a:rPr lang="en-CA" dirty="0" err="1" smtClean="0">
                <a:solidFill>
                  <a:srgbClr val="0070C0"/>
                </a:solidFill>
                <a:latin typeface="Consolas" panose="020B0609020204030204" pitchFamily="49" charset="0"/>
                <a:cs typeface="Consolas" panose="020B0609020204030204" pitchFamily="49" charset="0"/>
              </a:rPr>
              <a:t>invalid_argument</a:t>
            </a:r>
            <a:endParaRPr lang="en-CA" dirty="0" smtClean="0">
              <a:solidFill>
                <a:srgbClr val="0070C0"/>
              </a:solidFill>
              <a:latin typeface="Consolas" panose="020B0609020204030204" pitchFamily="49" charset="0"/>
              <a:cs typeface="Consolas" panose="020B0609020204030204" pitchFamily="49" charset="0"/>
            </a:endParaRP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   </a:t>
            </a:r>
            <a:r>
              <a:rPr lang="en-CA" dirty="0" err="1" smtClean="0">
                <a:solidFill>
                  <a:srgbClr val="0070C0"/>
                </a:solidFill>
                <a:latin typeface="Consolas" panose="020B0609020204030204" pitchFamily="49" charset="0"/>
                <a:cs typeface="Consolas" panose="020B0609020204030204" pitchFamily="49" charset="0"/>
              </a:rPr>
              <a:t>out_of_range</a:t>
            </a:r>
            <a:endParaRPr lang="en-CA"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574172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Throwing objects</a:t>
            </a:r>
            <a:endParaRPr lang="en-CA" dirty="0"/>
          </a:p>
        </p:txBody>
      </p:sp>
      <p:sp>
        <p:nvSpPr>
          <p:cNvPr id="3" name="Content Placeholder 2"/>
          <p:cNvSpPr>
            <a:spLocks noGrp="1"/>
          </p:cNvSpPr>
          <p:nvPr>
            <p:ph idx="1"/>
          </p:nvPr>
        </p:nvSpPr>
        <p:spPr>
          <a:xfrm>
            <a:off x="457200" y="1600200"/>
            <a:ext cx="8435280" cy="4525963"/>
          </a:xfrm>
        </p:spPr>
        <p:txBody>
          <a:bodyPr/>
          <a:lstStyle/>
          <a:p>
            <a:r>
              <a:rPr lang="en-CA" dirty="0" smtClean="0"/>
              <a:t>If we had the following cascading catch series:</a:t>
            </a:r>
          </a:p>
          <a:p>
            <a:pPr marL="800100" lvl="2" indent="0">
              <a:buNone/>
            </a:pPr>
            <a:r>
              <a:rPr lang="en-CA" sz="1400" dirty="0" smtClean="0">
                <a:latin typeface="Consolas" panose="020B0609020204030204" pitchFamily="49" charset="0"/>
                <a:cs typeface="Consolas" panose="020B0609020204030204" pitchFamily="49" charset="0"/>
              </a:rPr>
              <a:t>try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Try some code...</a:t>
            </a:r>
          </a:p>
          <a:p>
            <a:pPr marL="800100" lvl="2" indent="0">
              <a:buNone/>
            </a:pPr>
            <a:r>
              <a:rPr lang="en-CA" sz="1400" dirty="0" smtClean="0">
                <a:latin typeface="Consolas" panose="020B0609020204030204" pitchFamily="49" charset="0"/>
                <a:cs typeface="Consolas" panose="020B0609020204030204" pitchFamily="49" charset="0"/>
              </a:rPr>
              <a:t>} catch ( std::</a:t>
            </a:r>
            <a:r>
              <a:rPr lang="en-CA" sz="1400" dirty="0" err="1" smtClean="0">
                <a:latin typeface="Consolas" panose="020B0609020204030204" pitchFamily="49" charset="0"/>
                <a:cs typeface="Consolas" panose="020B0609020204030204" pitchFamily="49" charset="0"/>
              </a:rPr>
              <a:t>logic_error</a:t>
            </a:r>
            <a:r>
              <a:rPr lang="en-CA" sz="1400" dirty="0" smtClean="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&amp;e </a:t>
            </a:r>
            <a:r>
              <a:rPr lang="en-CA" sz="1400" dirty="0" smtClean="0">
                <a:latin typeface="Consolas" panose="020B0609020204030204" pitchFamily="49" charset="0"/>
                <a:cs typeface="Consolas" panose="020B0609020204030204" pitchFamily="49" charset="0"/>
              </a:rPr>
              <a:t>)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std::cout &lt;&lt; </a:t>
            </a:r>
            <a:r>
              <a:rPr lang="en-CA" sz="1400" dirty="0" err="1" smtClean="0">
                <a:latin typeface="Consolas" panose="020B0609020204030204" pitchFamily="49" charset="0"/>
                <a:cs typeface="Consolas" panose="020B0609020204030204" pitchFamily="49" charset="0"/>
              </a:rPr>
              <a:t>e.what</a:t>
            </a:r>
            <a:r>
              <a:rPr lang="en-CA" sz="1400" dirty="0" smtClean="0">
                <a:latin typeface="Consolas" panose="020B0609020204030204" pitchFamily="49" charset="0"/>
                <a:cs typeface="Consolas" panose="020B0609020204030204" pitchFamily="49" charset="0"/>
              </a:rPr>
              <a:t>() &lt;&lt; std::endl;</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do something for logic errors in programming...</a:t>
            </a:r>
          </a:p>
          <a:p>
            <a:pPr marL="800100" lvl="2" indent="0">
              <a:buNone/>
            </a:pPr>
            <a:r>
              <a:rPr lang="en-CA" sz="1400" dirty="0" smtClean="0">
                <a:latin typeface="Consolas" panose="020B0609020204030204" pitchFamily="49" charset="0"/>
                <a:cs typeface="Consolas" panose="020B0609020204030204" pitchFamily="49" charset="0"/>
              </a:rPr>
              <a:t>}</a:t>
            </a:r>
            <a:r>
              <a:rPr lang="en-CA" sz="1400" b="1" dirty="0" smtClean="0">
                <a:solidFill>
                  <a:srgbClr val="FF0000"/>
                </a:solidFill>
                <a:latin typeface="Consolas" panose="020B0609020204030204" pitchFamily="49" charset="0"/>
                <a:cs typeface="Consolas" panose="020B0609020204030204" pitchFamily="49" charset="0"/>
              </a:rPr>
              <a:t> </a:t>
            </a:r>
            <a:r>
              <a:rPr lang="en-CA" sz="1400" b="1" dirty="0" smtClean="0">
                <a:solidFill>
                  <a:srgbClr val="0070C0"/>
                </a:solidFill>
                <a:latin typeface="Consolas" panose="020B0609020204030204" pitchFamily="49" charset="0"/>
                <a:cs typeface="Consolas" panose="020B0609020204030204" pitchFamily="49" charset="0"/>
              </a:rPr>
              <a:t>catch ( std::</a:t>
            </a:r>
            <a:r>
              <a:rPr lang="en-CA" sz="1400" b="1" dirty="0" err="1" smtClean="0">
                <a:solidFill>
                  <a:srgbClr val="0070C0"/>
                </a:solidFill>
                <a:latin typeface="Consolas" panose="020B0609020204030204" pitchFamily="49" charset="0"/>
                <a:cs typeface="Consolas" panose="020B0609020204030204" pitchFamily="49" charset="0"/>
              </a:rPr>
              <a:t>runtime_error</a:t>
            </a:r>
            <a:r>
              <a:rPr lang="en-CA" sz="1400" b="1" dirty="0" smtClean="0">
                <a:solidFill>
                  <a:srgbClr val="0070C0"/>
                </a:solidFill>
                <a:latin typeface="Consolas" panose="020B0609020204030204" pitchFamily="49" charset="0"/>
                <a:cs typeface="Consolas" panose="020B0609020204030204" pitchFamily="49" charset="0"/>
              </a:rPr>
              <a:t> </a:t>
            </a:r>
            <a:r>
              <a:rPr lang="en-CA" sz="1400" b="1" dirty="0" smtClean="0">
                <a:solidFill>
                  <a:srgbClr val="0070C0"/>
                </a:solidFill>
                <a:latin typeface="Consolas" panose="020B0609020204030204" pitchFamily="49" charset="0"/>
                <a:cs typeface="Consolas" panose="020B0609020204030204" pitchFamily="49" charset="0"/>
              </a:rPr>
              <a:t>&amp;e </a:t>
            </a:r>
            <a:r>
              <a:rPr lang="en-CA" sz="1400" b="1" dirty="0" smtClean="0">
                <a:solidFill>
                  <a:srgbClr val="0070C0"/>
                </a:solidFill>
                <a:latin typeface="Consolas" panose="020B0609020204030204" pitchFamily="49" charset="0"/>
                <a:cs typeface="Consolas" panose="020B0609020204030204" pitchFamily="49" charset="0"/>
              </a:rPr>
              <a:t>) {</a:t>
            </a:r>
          </a:p>
          <a:p>
            <a:pPr marL="800100" lvl="2" indent="0">
              <a:buNone/>
            </a:pPr>
            <a:r>
              <a:rPr lang="en-CA" sz="1400" b="1" dirty="0">
                <a:solidFill>
                  <a:srgbClr val="0070C0"/>
                </a:solidFill>
                <a:latin typeface="Consolas" panose="020B0609020204030204" pitchFamily="49" charset="0"/>
                <a:cs typeface="Consolas" panose="020B0609020204030204" pitchFamily="49" charset="0"/>
              </a:rPr>
              <a:t>    std::cout &lt;&lt; </a:t>
            </a:r>
            <a:r>
              <a:rPr lang="en-CA" sz="1400" b="1" dirty="0" err="1">
                <a:solidFill>
                  <a:srgbClr val="0070C0"/>
                </a:solidFill>
                <a:latin typeface="Consolas" panose="020B0609020204030204" pitchFamily="49" charset="0"/>
                <a:cs typeface="Consolas" panose="020B0609020204030204" pitchFamily="49" charset="0"/>
              </a:rPr>
              <a:t>e.what</a:t>
            </a:r>
            <a:r>
              <a:rPr lang="en-CA" sz="1400" b="1" dirty="0">
                <a:solidFill>
                  <a:srgbClr val="0070C0"/>
                </a:solidFill>
                <a:latin typeface="Consolas" panose="020B0609020204030204" pitchFamily="49" charset="0"/>
                <a:cs typeface="Consolas" panose="020B0609020204030204" pitchFamily="49" charset="0"/>
              </a:rPr>
              <a:t>() &lt;&lt; std::endl;</a:t>
            </a:r>
          </a:p>
          <a:p>
            <a:pPr marL="800100" lvl="2" indent="0">
              <a:buNone/>
            </a:pPr>
            <a:r>
              <a:rPr lang="en-CA" sz="1400" b="1" dirty="0">
                <a:solidFill>
                  <a:srgbClr val="0070C0"/>
                </a:solidFill>
                <a:latin typeface="Consolas" panose="020B0609020204030204" pitchFamily="49" charset="0"/>
                <a:cs typeface="Consolas" panose="020B0609020204030204" pitchFamily="49" charset="0"/>
              </a:rPr>
              <a:t>    // do something for </a:t>
            </a:r>
            <a:r>
              <a:rPr lang="en-CA" sz="1400" b="1" dirty="0" smtClean="0">
                <a:solidFill>
                  <a:srgbClr val="0070C0"/>
                </a:solidFill>
                <a:latin typeface="Consolas" panose="020B0609020204030204" pitchFamily="49" charset="0"/>
                <a:cs typeface="Consolas" panose="020B0609020204030204" pitchFamily="49" charset="0"/>
              </a:rPr>
              <a:t>run-time errors...</a:t>
            </a:r>
          </a:p>
          <a:p>
            <a:pPr marL="800100" lvl="2" indent="0">
              <a:buNone/>
            </a:pPr>
            <a:r>
              <a:rPr lang="en-CA" sz="1400" b="1" dirty="0" smtClean="0">
                <a:solidFill>
                  <a:srgbClr val="0070C0"/>
                </a:solidFill>
                <a:latin typeface="Consolas" panose="020B0609020204030204" pitchFamily="49" charset="0"/>
                <a:cs typeface="Consolas" panose="020B0609020204030204" pitchFamily="49" charset="0"/>
              </a:rPr>
              <a:t>}</a:t>
            </a:r>
            <a:r>
              <a:rPr lang="en-CA" sz="1400" dirty="0" smtClean="0">
                <a:latin typeface="Consolas" panose="020B0609020204030204" pitchFamily="49" charset="0"/>
                <a:cs typeface="Consolas" panose="020B0609020204030204" pitchFamily="49" charset="0"/>
              </a:rPr>
              <a:t> catch ( std::exception </a:t>
            </a:r>
            <a:r>
              <a:rPr lang="en-CA" sz="1400" dirty="0" smtClean="0">
                <a:latin typeface="Consolas" panose="020B0609020204030204" pitchFamily="49" charset="0"/>
                <a:cs typeface="Consolas" panose="020B0609020204030204" pitchFamily="49" charset="0"/>
              </a:rPr>
              <a:t>&amp;e </a:t>
            </a:r>
            <a:r>
              <a:rPr lang="en-CA" sz="1400" dirty="0" smtClean="0">
                <a:latin typeface="Consolas" panose="020B0609020204030204" pitchFamily="49" charset="0"/>
                <a:cs typeface="Consolas" panose="020B0609020204030204" pitchFamily="49" charset="0"/>
              </a:rPr>
              <a:t>) {</a:t>
            </a:r>
          </a:p>
          <a:p>
            <a:pPr marL="800100" lvl="2" indent="0">
              <a:buNone/>
            </a:pPr>
            <a:r>
              <a:rPr lang="en-CA" sz="1400" dirty="0">
                <a:latin typeface="Consolas" panose="020B0609020204030204" pitchFamily="49" charset="0"/>
                <a:cs typeface="Consolas" panose="020B0609020204030204" pitchFamily="49" charset="0"/>
              </a:rPr>
              <a:t>    std::cout &lt;&lt; </a:t>
            </a:r>
            <a:r>
              <a:rPr lang="en-CA" sz="1400" dirty="0" err="1">
                <a:latin typeface="Consolas" panose="020B0609020204030204" pitchFamily="49" charset="0"/>
                <a:cs typeface="Consolas" panose="020B0609020204030204" pitchFamily="49" charset="0"/>
              </a:rPr>
              <a:t>e.what</a:t>
            </a:r>
            <a:r>
              <a:rPr lang="en-CA" sz="1400" dirty="0">
                <a:latin typeface="Consolas" panose="020B0609020204030204" pitchFamily="49" charset="0"/>
                <a:cs typeface="Consolas" panose="020B0609020204030204" pitchFamily="49" charset="0"/>
              </a:rPr>
              <a:t>() &lt;&lt; std::endl;</a:t>
            </a:r>
          </a:p>
          <a:p>
            <a:pPr marL="800100" lvl="2" indent="0">
              <a:buNone/>
            </a:pPr>
            <a:r>
              <a:rPr lang="en-CA" sz="1400" dirty="0">
                <a:latin typeface="Consolas" panose="020B0609020204030204" pitchFamily="49" charset="0"/>
                <a:cs typeface="Consolas" panose="020B0609020204030204" pitchFamily="49" charset="0"/>
              </a:rPr>
              <a:t>    // do something for </a:t>
            </a:r>
            <a:r>
              <a:rPr lang="en-CA" sz="1400" dirty="0" smtClean="0">
                <a:latin typeface="Consolas" panose="020B0609020204030204" pitchFamily="49" charset="0"/>
                <a:cs typeface="Consolas" panose="020B0609020204030204" pitchFamily="49" charset="0"/>
              </a:rPr>
              <a:t>*all* other exceptions</a:t>
            </a:r>
          </a:p>
          <a:p>
            <a:pPr marL="800100" lvl="2" indent="0">
              <a:buNone/>
            </a:pPr>
            <a:r>
              <a:rPr lang="en-CA" sz="1400" dirty="0">
                <a:latin typeface="Consolas" panose="020B0609020204030204" pitchFamily="49" charset="0"/>
                <a:cs typeface="Consolas" panose="020B0609020204030204" pitchFamily="49" charset="0"/>
              </a:rPr>
              <a:t>}</a:t>
            </a:r>
          </a:p>
          <a:p>
            <a:pPr marL="1257300" lvl="3" indent="0">
              <a:buNone/>
            </a:pPr>
            <a:endParaRPr lang="en-CA" dirty="0">
              <a:latin typeface="Consolas" panose="020B0609020204030204" pitchFamily="49" charset="0"/>
              <a:cs typeface="Consolas" panose="020B0609020204030204" pitchFamily="49" charset="0"/>
            </a:endParaRPr>
          </a:p>
          <a:p>
            <a:pPr marL="1257300" lvl="3" indent="0">
              <a:buNone/>
            </a:pPr>
            <a:endParaRPr lang="en-CA" dirty="0" smtClean="0">
              <a:latin typeface="Consolas" panose="020B0609020204030204" pitchFamily="49" charset="0"/>
              <a:cs typeface="Consolas" panose="020B0609020204030204" pitchFamily="49" charset="0"/>
            </a:endParaRPr>
          </a:p>
          <a:p>
            <a:pPr marL="125730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p>
            <a:pPr marL="0" indent="0">
              <a:buNone/>
            </a:pPr>
            <a:endParaRPr lang="en-CA" dirty="0" smtClean="0">
              <a:latin typeface="Consolas" panose="020B0609020204030204" pitchFamily="49" charset="0"/>
              <a:cs typeface="Consolas" panose="020B0609020204030204" pitchFamily="49" charset="0"/>
            </a:endParaRPr>
          </a:p>
        </p:txBody>
      </p:sp>
      <p:sp>
        <p:nvSpPr>
          <p:cNvPr id="5" name="TextBox 4"/>
          <p:cNvSpPr txBox="1"/>
          <p:nvPr/>
        </p:nvSpPr>
        <p:spPr>
          <a:xfrm>
            <a:off x="6228184" y="3618890"/>
            <a:ext cx="2590774" cy="1754326"/>
          </a:xfrm>
          <a:prstGeom prst="rect">
            <a:avLst/>
          </a:prstGeom>
          <a:noFill/>
        </p:spPr>
        <p:txBody>
          <a:bodyPr wrap="none" rtlCol="0">
            <a:spAutoFit/>
          </a:bodyPr>
          <a:lstStyle/>
          <a:p>
            <a:r>
              <a:rPr lang="en-CA" dirty="0" smtClean="0">
                <a:solidFill>
                  <a:srgbClr val="0070C0"/>
                </a:solidFill>
                <a:latin typeface="Georgia" panose="02040502050405020303" pitchFamily="18" charset="0"/>
              </a:rPr>
              <a:t>This will catch:</a:t>
            </a:r>
          </a:p>
          <a:p>
            <a:r>
              <a:rPr lang="en-CA" dirty="0" smtClean="0">
                <a:solidFill>
                  <a:srgbClr val="0070C0"/>
                </a:solidFill>
                <a:latin typeface="Consolas" panose="020B0609020204030204" pitchFamily="49" charset="0"/>
                <a:cs typeface="Consolas" panose="020B0609020204030204" pitchFamily="49" charset="0"/>
              </a:rPr>
              <a:t>    </a:t>
            </a:r>
            <a:r>
              <a:rPr lang="en-CA" dirty="0" err="1" smtClean="0">
                <a:solidFill>
                  <a:srgbClr val="0070C0"/>
                </a:solidFill>
                <a:latin typeface="Consolas" panose="020B0609020204030204" pitchFamily="49" charset="0"/>
                <a:cs typeface="Consolas" panose="020B0609020204030204" pitchFamily="49" charset="0"/>
              </a:rPr>
              <a:t>runtime_error</a:t>
            </a:r>
            <a:endParaRPr lang="en-CA" dirty="0" smtClean="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a:t>
            </a:r>
            <a:r>
              <a:rPr lang="en-CA" dirty="0" err="1" smtClean="0">
                <a:solidFill>
                  <a:srgbClr val="0070C0"/>
                </a:solidFill>
                <a:latin typeface="Consolas" panose="020B0609020204030204" pitchFamily="49" charset="0"/>
                <a:cs typeface="Consolas" panose="020B0609020204030204" pitchFamily="49" charset="0"/>
              </a:rPr>
              <a:t>overflow_error</a:t>
            </a:r>
            <a:endParaRPr lang="en-CA" dirty="0" smtClean="0">
              <a:solidFill>
                <a:srgbClr val="0070C0"/>
              </a:solidFill>
              <a:latin typeface="Consolas" panose="020B0609020204030204" pitchFamily="49" charset="0"/>
              <a:cs typeface="Consolas" panose="020B0609020204030204" pitchFamily="49" charset="0"/>
            </a:endParaRP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   </a:t>
            </a:r>
            <a:r>
              <a:rPr lang="en-CA" dirty="0" err="1" smtClean="0">
                <a:solidFill>
                  <a:srgbClr val="0070C0"/>
                </a:solidFill>
                <a:latin typeface="Consolas" panose="020B0609020204030204" pitchFamily="49" charset="0"/>
                <a:cs typeface="Consolas" panose="020B0609020204030204" pitchFamily="49" charset="0"/>
              </a:rPr>
              <a:t>range_error</a:t>
            </a:r>
            <a:endParaRPr lang="en-CA" dirty="0" smtClean="0">
              <a:solidFill>
                <a:srgbClr val="0070C0"/>
              </a:solidFill>
              <a:latin typeface="Consolas" panose="020B0609020204030204" pitchFamily="49" charset="0"/>
              <a:cs typeface="Consolas" panose="020B0609020204030204" pitchFamily="49" charset="0"/>
            </a:endParaRP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   </a:t>
            </a:r>
            <a:r>
              <a:rPr lang="en-CA" dirty="0" err="1" smtClean="0">
                <a:solidFill>
                  <a:srgbClr val="0070C0"/>
                </a:solidFill>
                <a:latin typeface="Consolas" panose="020B0609020204030204" pitchFamily="49" charset="0"/>
                <a:cs typeface="Consolas" panose="020B0609020204030204" pitchFamily="49" charset="0"/>
              </a:rPr>
              <a:t>system_argument</a:t>
            </a:r>
            <a:endParaRPr lang="en-CA" dirty="0" smtClean="0">
              <a:solidFill>
                <a:srgbClr val="0070C0"/>
              </a:solidFill>
              <a:latin typeface="Consolas" panose="020B0609020204030204" pitchFamily="49" charset="0"/>
              <a:cs typeface="Consolas" panose="020B0609020204030204" pitchFamily="49" charset="0"/>
            </a:endParaRP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   </a:t>
            </a:r>
            <a:r>
              <a:rPr lang="en-CA" dirty="0" err="1" smtClean="0">
                <a:solidFill>
                  <a:srgbClr val="0070C0"/>
                </a:solidFill>
                <a:latin typeface="Consolas" panose="020B0609020204030204" pitchFamily="49" charset="0"/>
                <a:cs typeface="Consolas" panose="020B0609020204030204" pitchFamily="49" charset="0"/>
              </a:rPr>
              <a:t>underflow_error</a:t>
            </a:r>
            <a:endParaRPr lang="en-CA"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764770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Throwing objects</a:t>
            </a:r>
            <a:endParaRPr lang="en-CA" dirty="0"/>
          </a:p>
        </p:txBody>
      </p:sp>
      <p:sp>
        <p:nvSpPr>
          <p:cNvPr id="3" name="Content Placeholder 2"/>
          <p:cNvSpPr>
            <a:spLocks noGrp="1"/>
          </p:cNvSpPr>
          <p:nvPr>
            <p:ph idx="1"/>
          </p:nvPr>
        </p:nvSpPr>
        <p:spPr>
          <a:xfrm>
            <a:off x="457200" y="1600200"/>
            <a:ext cx="8435280" cy="4525963"/>
          </a:xfrm>
        </p:spPr>
        <p:txBody>
          <a:bodyPr/>
          <a:lstStyle/>
          <a:p>
            <a:r>
              <a:rPr lang="en-CA" dirty="0" smtClean="0"/>
              <a:t>If we had the following cascading catch series:</a:t>
            </a:r>
          </a:p>
          <a:p>
            <a:pPr marL="800100" lvl="2" indent="0">
              <a:buNone/>
            </a:pPr>
            <a:r>
              <a:rPr lang="en-CA" sz="1400" dirty="0" smtClean="0">
                <a:latin typeface="Consolas" panose="020B0609020204030204" pitchFamily="49" charset="0"/>
                <a:cs typeface="Consolas" panose="020B0609020204030204" pitchFamily="49" charset="0"/>
              </a:rPr>
              <a:t>try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Try some code...</a:t>
            </a:r>
          </a:p>
          <a:p>
            <a:pPr marL="800100" lvl="2" indent="0">
              <a:buNone/>
            </a:pPr>
            <a:r>
              <a:rPr lang="en-CA" sz="1400" dirty="0" smtClean="0">
                <a:latin typeface="Consolas" panose="020B0609020204030204" pitchFamily="49" charset="0"/>
                <a:cs typeface="Consolas" panose="020B0609020204030204" pitchFamily="49" charset="0"/>
              </a:rPr>
              <a:t>} catch ( std::</a:t>
            </a:r>
            <a:r>
              <a:rPr lang="en-CA" sz="1400" dirty="0" err="1" smtClean="0">
                <a:latin typeface="Consolas" panose="020B0609020204030204" pitchFamily="49" charset="0"/>
                <a:cs typeface="Consolas" panose="020B0609020204030204" pitchFamily="49" charset="0"/>
              </a:rPr>
              <a:t>logic_error</a:t>
            </a:r>
            <a:r>
              <a:rPr lang="en-CA" sz="1400" dirty="0" smtClean="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&amp;e </a:t>
            </a:r>
            <a:r>
              <a:rPr lang="en-CA" sz="1400" dirty="0" smtClean="0">
                <a:latin typeface="Consolas" panose="020B0609020204030204" pitchFamily="49" charset="0"/>
                <a:cs typeface="Consolas" panose="020B0609020204030204" pitchFamily="49" charset="0"/>
              </a:rPr>
              <a:t>)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std::cout &lt;&lt; </a:t>
            </a:r>
            <a:r>
              <a:rPr lang="en-CA" sz="1400" dirty="0" err="1" smtClean="0">
                <a:latin typeface="Consolas" panose="020B0609020204030204" pitchFamily="49" charset="0"/>
                <a:cs typeface="Consolas" panose="020B0609020204030204" pitchFamily="49" charset="0"/>
              </a:rPr>
              <a:t>e.what</a:t>
            </a:r>
            <a:r>
              <a:rPr lang="en-CA" sz="1400" dirty="0" smtClean="0">
                <a:latin typeface="Consolas" panose="020B0609020204030204" pitchFamily="49" charset="0"/>
                <a:cs typeface="Consolas" panose="020B0609020204030204" pitchFamily="49" charset="0"/>
              </a:rPr>
              <a:t>() &lt;&lt; std::endl;</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do something for logic errors in programming...</a:t>
            </a:r>
          </a:p>
          <a:p>
            <a:pPr marL="800100" lvl="2" indent="0">
              <a:buNone/>
            </a:pPr>
            <a:r>
              <a:rPr lang="en-CA" sz="1400" dirty="0" smtClean="0">
                <a:latin typeface="Consolas" panose="020B0609020204030204" pitchFamily="49" charset="0"/>
                <a:cs typeface="Consolas" panose="020B0609020204030204" pitchFamily="49" charset="0"/>
              </a:rPr>
              <a:t>}</a:t>
            </a:r>
            <a:r>
              <a:rPr lang="en-CA" sz="1400" b="1" dirty="0" smtClean="0">
                <a:solidFill>
                  <a:srgbClr val="FF0000"/>
                </a:solidFill>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catch ( std::</a:t>
            </a:r>
            <a:r>
              <a:rPr lang="en-CA" sz="1400" dirty="0" err="1" smtClean="0">
                <a:latin typeface="Consolas" panose="020B0609020204030204" pitchFamily="49" charset="0"/>
                <a:cs typeface="Consolas" panose="020B0609020204030204" pitchFamily="49" charset="0"/>
              </a:rPr>
              <a:t>runtime_error</a:t>
            </a:r>
            <a:r>
              <a:rPr lang="en-CA" sz="1400" dirty="0" smtClean="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&amp;e </a:t>
            </a:r>
            <a:r>
              <a:rPr lang="en-CA" sz="1400" dirty="0" smtClean="0">
                <a:latin typeface="Consolas" panose="020B0609020204030204" pitchFamily="49" charset="0"/>
                <a:cs typeface="Consolas" panose="020B0609020204030204" pitchFamily="49" charset="0"/>
              </a:rPr>
              <a:t>) {</a:t>
            </a:r>
          </a:p>
          <a:p>
            <a:pPr marL="800100" lvl="2" indent="0">
              <a:buNone/>
            </a:pPr>
            <a:r>
              <a:rPr lang="en-CA" sz="1400" dirty="0">
                <a:latin typeface="Consolas" panose="020B0609020204030204" pitchFamily="49" charset="0"/>
                <a:cs typeface="Consolas" panose="020B0609020204030204" pitchFamily="49" charset="0"/>
              </a:rPr>
              <a:t>    std::cout &lt;&lt; </a:t>
            </a:r>
            <a:r>
              <a:rPr lang="en-CA" sz="1400" dirty="0" err="1">
                <a:latin typeface="Consolas" panose="020B0609020204030204" pitchFamily="49" charset="0"/>
                <a:cs typeface="Consolas" panose="020B0609020204030204" pitchFamily="49" charset="0"/>
              </a:rPr>
              <a:t>e.what</a:t>
            </a:r>
            <a:r>
              <a:rPr lang="en-CA" sz="1400" dirty="0">
                <a:latin typeface="Consolas" panose="020B0609020204030204" pitchFamily="49" charset="0"/>
                <a:cs typeface="Consolas" panose="020B0609020204030204" pitchFamily="49" charset="0"/>
              </a:rPr>
              <a:t>() &lt;&lt; std::endl;</a:t>
            </a:r>
          </a:p>
          <a:p>
            <a:pPr marL="800100" lvl="2" indent="0">
              <a:buNone/>
            </a:pPr>
            <a:r>
              <a:rPr lang="en-CA" sz="1400" dirty="0">
                <a:latin typeface="Consolas" panose="020B0609020204030204" pitchFamily="49" charset="0"/>
                <a:cs typeface="Consolas" panose="020B0609020204030204" pitchFamily="49" charset="0"/>
              </a:rPr>
              <a:t>    // do something for </a:t>
            </a:r>
            <a:r>
              <a:rPr lang="en-CA" sz="1400" dirty="0" smtClean="0">
                <a:latin typeface="Consolas" panose="020B0609020204030204" pitchFamily="49" charset="0"/>
                <a:cs typeface="Consolas" panose="020B0609020204030204" pitchFamily="49" charset="0"/>
              </a:rPr>
              <a:t>run-time errors...</a:t>
            </a:r>
          </a:p>
          <a:p>
            <a:pPr marL="800100" lvl="2" indent="0">
              <a:buNone/>
            </a:pPr>
            <a:r>
              <a:rPr lang="en-CA" sz="1400" dirty="0" smtClean="0">
                <a:latin typeface="Consolas" panose="020B0609020204030204" pitchFamily="49" charset="0"/>
                <a:cs typeface="Consolas" panose="020B0609020204030204" pitchFamily="49" charset="0"/>
              </a:rPr>
              <a:t>} </a:t>
            </a:r>
            <a:r>
              <a:rPr lang="en-CA" sz="1400" b="1" dirty="0" smtClean="0">
                <a:solidFill>
                  <a:srgbClr val="0070C0"/>
                </a:solidFill>
                <a:latin typeface="Consolas" panose="020B0609020204030204" pitchFamily="49" charset="0"/>
                <a:cs typeface="Consolas" panose="020B0609020204030204" pitchFamily="49" charset="0"/>
              </a:rPr>
              <a:t>catch ( std::exception </a:t>
            </a:r>
            <a:r>
              <a:rPr lang="en-CA" sz="1400" b="1" dirty="0" smtClean="0">
                <a:solidFill>
                  <a:srgbClr val="0070C0"/>
                </a:solidFill>
                <a:latin typeface="Consolas" panose="020B0609020204030204" pitchFamily="49" charset="0"/>
                <a:cs typeface="Consolas" panose="020B0609020204030204" pitchFamily="49" charset="0"/>
              </a:rPr>
              <a:t>&amp;e </a:t>
            </a:r>
            <a:r>
              <a:rPr lang="en-CA" sz="1400" b="1" dirty="0" smtClean="0">
                <a:solidFill>
                  <a:srgbClr val="0070C0"/>
                </a:solidFill>
                <a:latin typeface="Consolas" panose="020B0609020204030204" pitchFamily="49" charset="0"/>
                <a:cs typeface="Consolas" panose="020B0609020204030204" pitchFamily="49" charset="0"/>
              </a:rPr>
              <a:t>) {</a:t>
            </a:r>
          </a:p>
          <a:p>
            <a:pPr marL="800100" lvl="2" indent="0">
              <a:buNone/>
            </a:pPr>
            <a:r>
              <a:rPr lang="en-CA" sz="1400" b="1" dirty="0">
                <a:solidFill>
                  <a:srgbClr val="0070C0"/>
                </a:solidFill>
                <a:latin typeface="Consolas" panose="020B0609020204030204" pitchFamily="49" charset="0"/>
                <a:cs typeface="Consolas" panose="020B0609020204030204" pitchFamily="49" charset="0"/>
              </a:rPr>
              <a:t>    std::cout &lt;&lt; </a:t>
            </a:r>
            <a:r>
              <a:rPr lang="en-CA" sz="1400" b="1" dirty="0" err="1">
                <a:solidFill>
                  <a:srgbClr val="0070C0"/>
                </a:solidFill>
                <a:latin typeface="Consolas" panose="020B0609020204030204" pitchFamily="49" charset="0"/>
                <a:cs typeface="Consolas" panose="020B0609020204030204" pitchFamily="49" charset="0"/>
              </a:rPr>
              <a:t>e.what</a:t>
            </a:r>
            <a:r>
              <a:rPr lang="en-CA" sz="1400" b="1" dirty="0">
                <a:solidFill>
                  <a:srgbClr val="0070C0"/>
                </a:solidFill>
                <a:latin typeface="Consolas" panose="020B0609020204030204" pitchFamily="49" charset="0"/>
                <a:cs typeface="Consolas" panose="020B0609020204030204" pitchFamily="49" charset="0"/>
              </a:rPr>
              <a:t>() &lt;&lt; std::endl;</a:t>
            </a:r>
          </a:p>
          <a:p>
            <a:pPr marL="800100" lvl="2" indent="0">
              <a:buNone/>
            </a:pPr>
            <a:r>
              <a:rPr lang="en-CA" sz="1400" b="1" dirty="0">
                <a:solidFill>
                  <a:srgbClr val="0070C0"/>
                </a:solidFill>
                <a:latin typeface="Consolas" panose="020B0609020204030204" pitchFamily="49" charset="0"/>
                <a:cs typeface="Consolas" panose="020B0609020204030204" pitchFamily="49" charset="0"/>
              </a:rPr>
              <a:t>    // do something for </a:t>
            </a:r>
            <a:r>
              <a:rPr lang="en-CA" sz="1400" b="1" dirty="0" smtClean="0">
                <a:solidFill>
                  <a:srgbClr val="0070C0"/>
                </a:solidFill>
                <a:latin typeface="Consolas" panose="020B0609020204030204" pitchFamily="49" charset="0"/>
                <a:cs typeface="Consolas" panose="020B0609020204030204" pitchFamily="49" charset="0"/>
              </a:rPr>
              <a:t>*all* other exceptions</a:t>
            </a:r>
          </a:p>
          <a:p>
            <a:pPr marL="800100" lvl="2" indent="0">
              <a:buNone/>
            </a:pPr>
            <a:r>
              <a:rPr lang="en-CA" sz="1400" b="1" dirty="0">
                <a:solidFill>
                  <a:srgbClr val="0070C0"/>
                </a:solidFill>
                <a:latin typeface="Consolas" panose="020B0609020204030204" pitchFamily="49" charset="0"/>
                <a:cs typeface="Consolas" panose="020B0609020204030204" pitchFamily="49" charset="0"/>
              </a:rPr>
              <a:t>}</a:t>
            </a:r>
          </a:p>
          <a:p>
            <a:pPr marL="1257300" lvl="3" indent="0">
              <a:buNone/>
            </a:pPr>
            <a:endParaRPr lang="en-CA" b="1" dirty="0">
              <a:solidFill>
                <a:srgbClr val="0070C0"/>
              </a:solidFill>
              <a:latin typeface="Consolas" panose="020B0609020204030204" pitchFamily="49" charset="0"/>
              <a:cs typeface="Consolas" panose="020B0609020204030204" pitchFamily="49" charset="0"/>
            </a:endParaRPr>
          </a:p>
          <a:p>
            <a:pPr marL="1257300" lvl="3" indent="0">
              <a:buNone/>
            </a:pPr>
            <a:endParaRPr lang="en-CA" b="1" dirty="0" smtClean="0">
              <a:solidFill>
                <a:srgbClr val="0070C0"/>
              </a:solidFill>
              <a:latin typeface="Consolas" panose="020B0609020204030204" pitchFamily="49" charset="0"/>
              <a:cs typeface="Consolas" panose="020B0609020204030204" pitchFamily="49" charset="0"/>
            </a:endParaRPr>
          </a:p>
          <a:p>
            <a:pPr marL="1257300" lvl="3" indent="0">
              <a:buNone/>
            </a:pPr>
            <a:r>
              <a:rPr lang="en-CA" b="1" dirty="0">
                <a:solidFill>
                  <a:srgbClr val="0070C0"/>
                </a:solidFill>
                <a:latin typeface="Consolas" panose="020B0609020204030204" pitchFamily="49" charset="0"/>
                <a:cs typeface="Consolas" panose="020B0609020204030204" pitchFamily="49" charset="0"/>
              </a:rPr>
              <a:t> </a:t>
            </a:r>
            <a:r>
              <a:rPr lang="en-CA" b="1" dirty="0" smtClean="0">
                <a:solidFill>
                  <a:srgbClr val="0070C0"/>
                </a:solidFill>
                <a:latin typeface="Consolas" panose="020B0609020204030204" pitchFamily="49" charset="0"/>
                <a:cs typeface="Consolas" panose="020B0609020204030204" pitchFamily="49" charset="0"/>
              </a:rPr>
              <a:t>   </a:t>
            </a:r>
            <a:endParaRPr lang="en-CA" b="1" dirty="0">
              <a:solidFill>
                <a:srgbClr val="0070C0"/>
              </a:solidFill>
              <a:latin typeface="Consolas" panose="020B0609020204030204" pitchFamily="49" charset="0"/>
              <a:cs typeface="Consolas" panose="020B0609020204030204" pitchFamily="49" charset="0"/>
            </a:endParaRPr>
          </a:p>
          <a:p>
            <a:pPr marL="0" indent="0">
              <a:buNone/>
            </a:pPr>
            <a:endParaRPr lang="en-CA" dirty="0" smtClean="0">
              <a:latin typeface="Consolas" panose="020B0609020204030204" pitchFamily="49" charset="0"/>
              <a:cs typeface="Consolas" panose="020B0609020204030204" pitchFamily="49" charset="0"/>
            </a:endParaRPr>
          </a:p>
        </p:txBody>
      </p:sp>
      <p:sp>
        <p:nvSpPr>
          <p:cNvPr id="5" name="TextBox 4"/>
          <p:cNvSpPr txBox="1"/>
          <p:nvPr/>
        </p:nvSpPr>
        <p:spPr>
          <a:xfrm>
            <a:off x="3203848" y="4892967"/>
            <a:ext cx="5400600" cy="646331"/>
          </a:xfrm>
          <a:prstGeom prst="rect">
            <a:avLst/>
          </a:prstGeom>
          <a:noFill/>
        </p:spPr>
        <p:txBody>
          <a:bodyPr wrap="square" rtlCol="0">
            <a:spAutoFit/>
          </a:bodyPr>
          <a:lstStyle/>
          <a:p>
            <a:r>
              <a:rPr lang="en-CA" dirty="0" smtClean="0">
                <a:solidFill>
                  <a:srgbClr val="0070C0"/>
                </a:solidFill>
                <a:latin typeface="Georgia" panose="02040502050405020303" pitchFamily="18" charset="0"/>
              </a:rPr>
              <a:t>This will catch any other exception that is derived from the exception class either directly or indirectly</a:t>
            </a:r>
            <a:endParaRPr lang="en-CA"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778323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86228</TotalTime>
  <Words>2000</Words>
  <Application>Microsoft Office PowerPoint</Application>
  <PresentationFormat>On-screen Show (4:3)</PresentationFormat>
  <Paragraphs>326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Custom Design</vt:lpstr>
      <vt:lpstr>Throwing exceptions</vt:lpstr>
      <vt:lpstr>Outline</vt:lpstr>
      <vt:lpstr>Exceptions</vt:lpstr>
      <vt:lpstr>Throwing objects</vt:lpstr>
      <vt:lpstr>Throwing objects</vt:lpstr>
      <vt:lpstr>Throwing objects</vt:lpstr>
      <vt:lpstr>Throwing objects</vt:lpstr>
      <vt:lpstr>Throwing objects</vt:lpstr>
      <vt:lpstr>Throwing objects</vt:lpstr>
      <vt:lpstr>Exceptions</vt:lpstr>
      <vt:lpstr>Exceptions</vt:lpstr>
      <vt:lpstr>Exceptions</vt:lpstr>
      <vt:lpstr>Exceptions</vt:lpstr>
      <vt:lpstr>Exceptions</vt:lpstr>
      <vt:lpstr>Exceptions</vt:lpstr>
      <vt:lpstr>Exceptions</vt:lpstr>
      <vt:lpstr>The function std::stoi</vt:lpstr>
      <vt:lpstr>The function std::stoi</vt:lpstr>
      <vt:lpstr>Summary</vt:lpstr>
      <vt:lpstr>References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1435</cp:revision>
  <dcterms:created xsi:type="dcterms:W3CDTF">2009-09-11T23:00:44Z</dcterms:created>
  <dcterms:modified xsi:type="dcterms:W3CDTF">2018-12-02T17:39:08Z</dcterms:modified>
</cp:coreProperties>
</file>